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10287000" cx="18288000"/>
  <p:notesSz cx="6858000" cy="9144000"/>
  <p:embeddedFontLst>
    <p:embeddedFont>
      <p:font typeface="Poppins"/>
      <p:regular r:id="rId34"/>
      <p:bold r:id="rId35"/>
      <p:italic r:id="rId36"/>
      <p:boldItalic r:id="rId37"/>
    </p:embeddedFont>
    <p:embeddedFont>
      <p:font typeface="Cambria Math"/>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h7AiEohHC2HorWd5nIRhyFvzVni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Ioana Popesc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55FE45-E4CD-4F2C-AE4C-397B969BAD2B}">
  <a:tblStyle styleId="{2455FE45-E4CD-4F2C-AE4C-397B969BAD2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Poppins-bold.fntdata"/><Relationship Id="rId12" Type="http://schemas.openxmlformats.org/officeDocument/2006/relationships/slide" Target="slides/slide5.xml"/><Relationship Id="rId34" Type="http://schemas.openxmlformats.org/officeDocument/2006/relationships/font" Target="fonts/Poppins-regular.fntdata"/><Relationship Id="rId15" Type="http://schemas.openxmlformats.org/officeDocument/2006/relationships/slide" Target="slides/slide8.xml"/><Relationship Id="rId37" Type="http://schemas.openxmlformats.org/officeDocument/2006/relationships/font" Target="fonts/Poppins-boldItalic.fntdata"/><Relationship Id="rId14" Type="http://schemas.openxmlformats.org/officeDocument/2006/relationships/slide" Target="slides/slide7.xml"/><Relationship Id="rId36" Type="http://schemas.openxmlformats.org/officeDocument/2006/relationships/font" Target="fonts/Poppins-italic.fntdata"/><Relationship Id="rId17" Type="http://schemas.openxmlformats.org/officeDocument/2006/relationships/slide" Target="slides/slide10.xml"/><Relationship Id="rId39" Type="http://customschemas.google.com/relationships/presentationmetadata" Target="metadata"/><Relationship Id="rId16" Type="http://schemas.openxmlformats.org/officeDocument/2006/relationships/slide" Target="slides/slide9.xml"/><Relationship Id="rId38" Type="http://schemas.openxmlformats.org/officeDocument/2006/relationships/font" Target="fonts/CambriaMath-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19T19:04:59.805">
    <p:pos x="6000" y="0"/>
    <p:text>BOW: Removing filler words does not help. We would roughly get the same score just by always predicting a rating of 5</p:text>
    <p:extLst>
      <p:ext uri="{C676402C-5697-4E1C-873F-D02D1690AC5C}">
        <p15:threadingInfo timeZoneBias="0"/>
      </p:ext>
      <p:ext uri="http://customooxmlschemas.google.com/">
        <go:slidesCustomData xmlns:go="http://customooxmlschemas.google.com/" commentPostId="AAABNwij1r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e4e5c034c_0_18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2de4e5c034c_0_18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e4e5c034c_0_8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2de4e5c034c_0_8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e4e5c034c_0_19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2de4e5c034c_0_19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e4e5c034c_0_9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2de4e5c034c_0_9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4e5c034c_0_10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2de4e5c034c_0_10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e4e5c034c_0_11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de4e5c034c_0_11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e4e5c034c_0_12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2de4e5c034c_0_12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50" name="Google Shape;250;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51" name="Google Shape;251;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 partnering with epfl ai team + confirmed speakers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 how you could contribute - we could ask a probability/ statistic question inspired by a real life trading situation</a:t>
            </a:r>
            <a:endParaRPr/>
          </a:p>
          <a:p>
            <a:pPr indent="0" lvl="0" marL="0" rtl="0" algn="l">
              <a:lnSpc>
                <a:spcPct val="100000"/>
              </a:lnSpc>
              <a:spcBef>
                <a:spcPts val="0"/>
              </a:spcBef>
              <a:spcAft>
                <a:spcPts val="0"/>
              </a:spcAft>
              <a:buSzPts val="1400"/>
              <a:buNone/>
            </a:pPr>
            <a:r>
              <a:rPr lang="en-US"/>
              <a:t>also open to estimathon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3. providing technical support</a:t>
            </a:r>
            <a:endParaRPr/>
          </a:p>
        </p:txBody>
      </p:sp>
      <p:sp>
        <p:nvSpPr>
          <p:cNvPr id="253" name="Google Shape;253;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54" name="Google Shape;254;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e4e5c034c_0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de4e5c034c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e4e5c034c_0_13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2de4e5c034c_0_13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e4e5c034c_0_20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2de4e5c034c_0_20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e4e5c034c_0_21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2de4e5c034c_0_21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e4e5c034c_0_15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de4e5c034c_0_15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e4e5c034c_0_22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2de4e5c034c_0_22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e4e5c034c_0_2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de4e5c034c_0_2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e4e5c034c_0_2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2de4e5c034c_0_2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e4e5c034c_0_3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2de4e5c034c_0_3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e4e5c034c_0_4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2de4e5c034c_0_4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e4e5c034c_0_5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de4e5c034c_0_5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e4e5c034c_0_6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de4e5c034c_0_6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e4e5c034c_0_7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2de4e5c034c_0_7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1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p:nvPr>
            <p:ph idx="2" type="pic"/>
          </p:nvPr>
        </p:nvSpPr>
        <p:spPr>
          <a:xfrm>
            <a:off x="1792288" y="612775"/>
            <a:ext cx="5486400" cy="4114800"/>
          </a:xfrm>
          <a:prstGeom prst="rect">
            <a:avLst/>
          </a:prstGeom>
          <a:noFill/>
          <a:ln>
            <a:noFill/>
          </a:ln>
        </p:spPr>
      </p:sp>
      <p:sp>
        <p:nvSpPr>
          <p:cNvPr id="68" name="Google Shape;68;p1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rot="-8620564">
            <a:off x="10791951" y="-4631431"/>
            <a:ext cx="9901401" cy="8812247"/>
          </a:xfrm>
          <a:custGeom>
            <a:rect b="b" l="l" r="r" t="t"/>
            <a:pathLst>
              <a:path extrusionOk="0" h="8812247" w="9901401">
                <a:moveTo>
                  <a:pt x="0" y="0"/>
                </a:moveTo>
                <a:lnTo>
                  <a:pt x="9901400" y="0"/>
                </a:lnTo>
                <a:lnTo>
                  <a:pt x="9901400" y="8812247"/>
                </a:lnTo>
                <a:lnTo>
                  <a:pt x="0" y="8812247"/>
                </a:lnTo>
                <a:lnTo>
                  <a:pt x="0" y="0"/>
                </a:lnTo>
                <a:close/>
              </a:path>
            </a:pathLst>
          </a:custGeom>
          <a:blipFill rotWithShape="1">
            <a:blip r:embed="rId3">
              <a:alphaModFix/>
            </a:blip>
            <a:stretch>
              <a:fillRect b="0" l="0" r="0" t="0"/>
            </a:stretch>
          </a:blipFill>
          <a:ln>
            <a:noFill/>
          </a:ln>
        </p:spPr>
      </p:sp>
      <p:sp>
        <p:nvSpPr>
          <p:cNvPr id="89" name="Google Shape;89;p1"/>
          <p:cNvSpPr/>
          <p:nvPr/>
        </p:nvSpPr>
        <p:spPr>
          <a:xfrm>
            <a:off x="1316201" y="3675893"/>
            <a:ext cx="2419406" cy="3203697"/>
          </a:xfrm>
          <a:custGeom>
            <a:rect b="b" l="l" r="r" t="t"/>
            <a:pathLst>
              <a:path extrusionOk="0" h="3203697" w="2419406">
                <a:moveTo>
                  <a:pt x="0" y="0"/>
                </a:moveTo>
                <a:lnTo>
                  <a:pt x="2419407" y="0"/>
                </a:lnTo>
                <a:lnTo>
                  <a:pt x="2419407" y="3203697"/>
                </a:lnTo>
                <a:lnTo>
                  <a:pt x="0" y="3203697"/>
                </a:lnTo>
                <a:lnTo>
                  <a:pt x="0" y="0"/>
                </a:lnTo>
                <a:close/>
              </a:path>
            </a:pathLst>
          </a:custGeom>
          <a:blipFill rotWithShape="1">
            <a:blip r:embed="rId4">
              <a:alphaModFix/>
            </a:blip>
            <a:stretch>
              <a:fillRect b="0" l="0" r="0" t="0"/>
            </a:stretch>
          </a:blipFill>
          <a:ln>
            <a:noFill/>
          </a:ln>
        </p:spPr>
      </p:sp>
      <p:sp>
        <p:nvSpPr>
          <p:cNvPr id="90" name="Google Shape;90;p1"/>
          <p:cNvSpPr txBox="1"/>
          <p:nvPr/>
        </p:nvSpPr>
        <p:spPr>
          <a:xfrm>
            <a:off x="4027749" y="5767593"/>
            <a:ext cx="13231500" cy="6000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899"/>
              <a:buFont typeface="Arial"/>
              <a:buNone/>
            </a:pPr>
            <a:r>
              <a:rPr lang="en-US" sz="3899">
                <a:latin typeface="Cambria Math"/>
                <a:ea typeface="Cambria Math"/>
                <a:cs typeface="Cambria Math"/>
                <a:sym typeface="Cambria Math"/>
              </a:rPr>
              <a:t>Machine Learning Project</a:t>
            </a:r>
            <a:endParaRPr b="0" i="0" sz="1400" u="none" cap="none" strike="noStrike">
              <a:solidFill>
                <a:srgbClr val="000000"/>
              </a:solidFill>
              <a:latin typeface="Cambria Math"/>
              <a:ea typeface="Cambria Math"/>
              <a:cs typeface="Cambria Math"/>
              <a:sym typeface="Cambria Math"/>
            </a:endParaRPr>
          </a:p>
        </p:txBody>
      </p:sp>
      <p:sp>
        <p:nvSpPr>
          <p:cNvPr id="91" name="Google Shape;91;p1"/>
          <p:cNvSpPr txBox="1"/>
          <p:nvPr/>
        </p:nvSpPr>
        <p:spPr>
          <a:xfrm>
            <a:off x="4027749" y="4813293"/>
            <a:ext cx="13231500" cy="95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600"/>
              <a:buFont typeface="Arial"/>
              <a:buNone/>
            </a:pPr>
            <a:r>
              <a:rPr b="1" lang="en-US" sz="6200">
                <a:latin typeface="Cambria Math"/>
                <a:ea typeface="Cambria Math"/>
                <a:cs typeface="Cambria Math"/>
                <a:sym typeface="Cambria Math"/>
              </a:rPr>
              <a:t>IMDB Movie Reviews</a:t>
            </a:r>
            <a:endParaRPr b="0" i="0" sz="6200" u="none" cap="none" strike="noStrike">
              <a:solidFill>
                <a:srgbClr val="000000"/>
              </a:solidFill>
              <a:latin typeface="Cambria Math"/>
              <a:ea typeface="Cambria Math"/>
              <a:cs typeface="Cambria Math"/>
              <a:sym typeface="Cambria Math"/>
            </a:endParaRPr>
          </a:p>
        </p:txBody>
      </p:sp>
      <p:grpSp>
        <p:nvGrpSpPr>
          <p:cNvPr id="92" name="Google Shape;92;p1"/>
          <p:cNvGrpSpPr/>
          <p:nvPr/>
        </p:nvGrpSpPr>
        <p:grpSpPr>
          <a:xfrm>
            <a:off x="5886840" y="7992414"/>
            <a:ext cx="4756724" cy="857801"/>
            <a:chOff x="0" y="-28575"/>
            <a:chExt cx="6342300" cy="1143734"/>
          </a:xfrm>
        </p:grpSpPr>
        <p:sp>
          <p:nvSpPr>
            <p:cNvPr id="93" name="Google Shape;93;p1"/>
            <p:cNvSpPr txBox="1"/>
            <p:nvPr/>
          </p:nvSpPr>
          <p:spPr>
            <a:xfrm>
              <a:off x="0" y="-28575"/>
              <a:ext cx="6342300" cy="513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b="0" i="0" lang="en-US" sz="2499" u="none" cap="none" strike="noStrike">
                  <a:solidFill>
                    <a:srgbClr val="000000"/>
                  </a:solidFill>
                  <a:latin typeface="Cambria Math"/>
                  <a:ea typeface="Cambria Math"/>
                  <a:cs typeface="Cambria Math"/>
                  <a:sym typeface="Cambria Math"/>
                </a:rPr>
                <a:t>Date of project:</a:t>
              </a:r>
              <a:endParaRPr b="0" i="0" sz="1400" u="none" cap="none" strike="noStrike">
                <a:solidFill>
                  <a:srgbClr val="000000"/>
                </a:solidFill>
                <a:latin typeface="Cambria Math"/>
                <a:ea typeface="Cambria Math"/>
                <a:cs typeface="Cambria Math"/>
                <a:sym typeface="Cambria Math"/>
              </a:endParaRPr>
            </a:p>
          </p:txBody>
        </p:sp>
        <p:sp>
          <p:nvSpPr>
            <p:cNvPr id="94" name="Google Shape;94;p1"/>
            <p:cNvSpPr txBox="1"/>
            <p:nvPr/>
          </p:nvSpPr>
          <p:spPr>
            <a:xfrm>
              <a:off x="0" y="622859"/>
              <a:ext cx="6342300" cy="4923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399"/>
                <a:buFont typeface="Arial"/>
                <a:buNone/>
              </a:pPr>
              <a:r>
                <a:rPr lang="en-US" sz="2399">
                  <a:latin typeface="Cambria Math"/>
                  <a:ea typeface="Cambria Math"/>
                  <a:cs typeface="Cambria Math"/>
                  <a:sym typeface="Cambria Math"/>
                </a:rPr>
                <a:t>May-June 2024</a:t>
              </a:r>
              <a:endParaRPr b="0" i="0" sz="1400" u="none" cap="none" strike="noStrike">
                <a:solidFill>
                  <a:srgbClr val="000000"/>
                </a:solidFill>
                <a:latin typeface="Cambria Math"/>
                <a:ea typeface="Cambria Math"/>
                <a:cs typeface="Cambria Math"/>
                <a:sym typeface="Cambria Math"/>
              </a:endParaRPr>
            </a:p>
          </p:txBody>
        </p:sp>
      </p:grpSp>
      <p:grpSp>
        <p:nvGrpSpPr>
          <p:cNvPr id="95" name="Google Shape;95;p1"/>
          <p:cNvGrpSpPr/>
          <p:nvPr/>
        </p:nvGrpSpPr>
        <p:grpSpPr>
          <a:xfrm>
            <a:off x="1357265" y="7992414"/>
            <a:ext cx="4756724" cy="1818101"/>
            <a:chOff x="0" y="-28575"/>
            <a:chExt cx="6342300" cy="2424134"/>
          </a:xfrm>
        </p:grpSpPr>
        <p:sp>
          <p:nvSpPr>
            <p:cNvPr id="96" name="Google Shape;96;p1"/>
            <p:cNvSpPr txBox="1"/>
            <p:nvPr/>
          </p:nvSpPr>
          <p:spPr>
            <a:xfrm>
              <a:off x="0" y="-28575"/>
              <a:ext cx="6342300" cy="5130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2499"/>
                <a:buFont typeface="Arial"/>
                <a:buNone/>
              </a:pPr>
              <a:r>
                <a:rPr lang="en-US" sz="2499">
                  <a:latin typeface="Cambria Math"/>
                  <a:ea typeface="Cambria Math"/>
                  <a:cs typeface="Cambria Math"/>
                  <a:sym typeface="Cambria Math"/>
                </a:rPr>
                <a:t>Team</a:t>
              </a:r>
              <a:r>
                <a:rPr b="0" i="0" lang="en-US" sz="2499" u="none" cap="none" strike="noStrike">
                  <a:solidFill>
                    <a:srgbClr val="000000"/>
                  </a:solidFill>
                  <a:latin typeface="Cambria Math"/>
                  <a:ea typeface="Cambria Math"/>
                  <a:cs typeface="Cambria Math"/>
                  <a:sym typeface="Cambria Math"/>
                </a:rPr>
                <a:t>:</a:t>
              </a:r>
              <a:endParaRPr b="0" i="0" sz="1400" u="none" cap="none" strike="noStrike">
                <a:solidFill>
                  <a:srgbClr val="000000"/>
                </a:solidFill>
                <a:latin typeface="Cambria Math"/>
                <a:ea typeface="Cambria Math"/>
                <a:cs typeface="Cambria Math"/>
                <a:sym typeface="Cambria Math"/>
              </a:endParaRPr>
            </a:p>
          </p:txBody>
        </p:sp>
        <p:sp>
          <p:nvSpPr>
            <p:cNvPr id="97" name="Google Shape;97;p1"/>
            <p:cNvSpPr txBox="1"/>
            <p:nvPr/>
          </p:nvSpPr>
          <p:spPr>
            <a:xfrm>
              <a:off x="0" y="622859"/>
              <a:ext cx="6342300" cy="1772700"/>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Nikola Dobricic</a:t>
              </a:r>
              <a:endParaRPr sz="2399">
                <a:latin typeface="Cambria Math"/>
                <a:ea typeface="Cambria Math"/>
                <a:cs typeface="Cambria Math"/>
                <a:sym typeface="Cambria Math"/>
              </a:endParaRPr>
            </a:p>
            <a:p>
              <a:pPr indent="0" lvl="0" marL="0" marR="0" rtl="0" algn="l">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Milan Stankovic</a:t>
              </a:r>
              <a:endParaRPr sz="2399">
                <a:latin typeface="Cambria Math"/>
                <a:ea typeface="Cambria Math"/>
                <a:cs typeface="Cambria Math"/>
                <a:sym typeface="Cambria Math"/>
              </a:endParaRPr>
            </a:p>
            <a:p>
              <a:pPr indent="0" lvl="0" marL="0" marR="0" rtl="0" algn="l">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Ioana Popescu</a:t>
              </a:r>
              <a:endParaRPr sz="2399">
                <a:latin typeface="Cambria Math"/>
                <a:ea typeface="Cambria Math"/>
                <a:cs typeface="Cambria Math"/>
                <a:sym typeface="Cambria Math"/>
              </a:endParaRPr>
            </a:p>
          </p:txBody>
        </p:sp>
      </p:grpSp>
      <p:sp>
        <p:nvSpPr>
          <p:cNvPr id="98" name="Google Shape;98;p1"/>
          <p:cNvSpPr txBox="1"/>
          <p:nvPr/>
        </p:nvSpPr>
        <p:spPr>
          <a:xfrm>
            <a:off x="1316201" y="3380497"/>
            <a:ext cx="13231551" cy="481330"/>
          </a:xfrm>
          <a:prstGeom prst="rect">
            <a:avLst/>
          </a:prstGeom>
          <a:noFill/>
          <a:ln>
            <a:noFill/>
          </a:ln>
        </p:spPr>
        <p:txBody>
          <a:bodyPr anchorCtr="0" anchor="t" bIns="0" lIns="0" spcFirstLastPara="1" rIns="0" wrap="square" tIns="0">
            <a:spAutoFit/>
          </a:bodyPr>
          <a:lstStyle/>
          <a:p>
            <a:pPr indent="0" lvl="0" marL="0" marR="0" rtl="0" algn="l">
              <a:lnSpc>
                <a:spcPct val="21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1"/>
          <p:cNvSpPr txBox="1"/>
          <p:nvPr/>
        </p:nvSpPr>
        <p:spPr>
          <a:xfrm>
            <a:off x="4027749" y="3675893"/>
            <a:ext cx="13231500" cy="1169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7600"/>
              <a:buFont typeface="Arial"/>
              <a:buNone/>
            </a:pPr>
            <a:r>
              <a:rPr b="1" lang="en-US" sz="7600">
                <a:solidFill>
                  <a:schemeClr val="dk1"/>
                </a:solidFill>
                <a:latin typeface="Cambria Math"/>
                <a:ea typeface="Cambria Math"/>
                <a:cs typeface="Cambria Math"/>
                <a:sym typeface="Cambria Math"/>
              </a:rPr>
              <a:t>Sentiment Analysis on</a:t>
            </a:r>
            <a:endParaRPr b="1" sz="8999">
              <a:latin typeface="Cambria Math"/>
              <a:ea typeface="Cambria Math"/>
              <a:cs typeface="Cambria Math"/>
              <a:sym typeface="Cambria Math"/>
            </a:endParaRPr>
          </a:p>
        </p:txBody>
      </p:sp>
      <p:sp>
        <p:nvSpPr>
          <p:cNvPr id="100" name="Google Shape;100;p1"/>
          <p:cNvSpPr/>
          <p:nvPr/>
        </p:nvSpPr>
        <p:spPr>
          <a:xfrm>
            <a:off x="14790124" y="6239259"/>
            <a:ext cx="3497876" cy="3314238"/>
          </a:xfrm>
          <a:custGeom>
            <a:rect b="b" l="l" r="r" t="t"/>
            <a:pathLst>
              <a:path extrusionOk="0" h="3314238" w="3497876">
                <a:moveTo>
                  <a:pt x="0" y="0"/>
                </a:moveTo>
                <a:lnTo>
                  <a:pt x="3497876" y="0"/>
                </a:lnTo>
                <a:lnTo>
                  <a:pt x="3497876" y="3314238"/>
                </a:lnTo>
                <a:lnTo>
                  <a:pt x="0" y="3314238"/>
                </a:lnTo>
                <a:lnTo>
                  <a:pt x="0" y="0"/>
                </a:lnTo>
                <a:close/>
              </a:path>
            </a:pathLst>
          </a:custGeom>
          <a:blipFill rotWithShape="1">
            <a:blip r:embed="rId5">
              <a:alphaModFix/>
            </a:blip>
            <a:stretch>
              <a:fillRect b="0" l="0" r="0" t="0"/>
            </a:stretch>
          </a:blipFill>
          <a:ln>
            <a:noFill/>
          </a:ln>
        </p:spPr>
      </p:sp>
      <p:sp>
        <p:nvSpPr>
          <p:cNvPr id="101" name="Google Shape;101;p1"/>
          <p:cNvSpPr/>
          <p:nvPr/>
        </p:nvSpPr>
        <p:spPr>
          <a:xfrm>
            <a:off x="13013522" y="8825109"/>
            <a:ext cx="2729129" cy="2585849"/>
          </a:xfrm>
          <a:custGeom>
            <a:rect b="b" l="l" r="r" t="t"/>
            <a:pathLst>
              <a:path extrusionOk="0" h="2585849" w="2729129">
                <a:moveTo>
                  <a:pt x="0" y="0"/>
                </a:moveTo>
                <a:lnTo>
                  <a:pt x="2729129" y="0"/>
                </a:lnTo>
                <a:lnTo>
                  <a:pt x="2729129" y="2585849"/>
                </a:lnTo>
                <a:lnTo>
                  <a:pt x="0" y="2585849"/>
                </a:lnTo>
                <a:lnTo>
                  <a:pt x="0" y="0"/>
                </a:lnTo>
                <a:close/>
              </a:path>
            </a:pathLst>
          </a:custGeom>
          <a:blipFill rotWithShape="1">
            <a:blip r:embed="rId5">
              <a:alphaModFix/>
            </a:blip>
            <a:stretch>
              <a:fillRect b="0" l="0" r="0" t="0"/>
            </a:stretch>
          </a:blipFill>
          <a:ln>
            <a:noFill/>
          </a:ln>
        </p:spPr>
      </p:sp>
      <p:sp>
        <p:nvSpPr>
          <p:cNvPr id="102" name="Google Shape;102;p1"/>
          <p:cNvSpPr/>
          <p:nvPr/>
        </p:nvSpPr>
        <p:spPr>
          <a:xfrm rot="5695998">
            <a:off x="-2845675" y="-892681"/>
            <a:ext cx="4971030" cy="4753548"/>
          </a:xfrm>
          <a:custGeom>
            <a:rect b="b" l="l" r="r" t="t"/>
            <a:pathLst>
              <a:path extrusionOk="0" h="4753548" w="4971030">
                <a:moveTo>
                  <a:pt x="0" y="0"/>
                </a:moveTo>
                <a:lnTo>
                  <a:pt x="4971030" y="0"/>
                </a:lnTo>
                <a:lnTo>
                  <a:pt x="4971030" y="4753548"/>
                </a:lnTo>
                <a:lnTo>
                  <a:pt x="0" y="475354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aphicFrame>
        <p:nvGraphicFramePr>
          <p:cNvPr id="179" name="Google Shape;179;p2"/>
          <p:cNvGraphicFramePr/>
          <p:nvPr/>
        </p:nvGraphicFramePr>
        <p:xfrm>
          <a:off x="7939189" y="3591863"/>
          <a:ext cx="3000000" cy="3000000"/>
        </p:xfrm>
        <a:graphic>
          <a:graphicData uri="http://schemas.openxmlformats.org/drawingml/2006/table">
            <a:tbl>
              <a:tblPr>
                <a:noFill/>
                <a:tableStyleId>{2455FE45-E4CD-4F2C-AE4C-397B969BAD2B}</a:tableStyleId>
              </a:tblPr>
              <a:tblGrid>
                <a:gridCol w="1041125"/>
                <a:gridCol w="7832825"/>
              </a:tblGrid>
              <a:tr h="1038225">
                <a:tc>
                  <a:txBody>
                    <a:bodyPr/>
                    <a:lstStyle/>
                    <a:p>
                      <a:pPr indent="0" lvl="0" marL="0" marR="0" rtl="0" algn="ctr">
                        <a:lnSpc>
                          <a:spcPct val="140013"/>
                        </a:lnSpc>
                        <a:spcBef>
                          <a:spcPts val="0"/>
                        </a:spcBef>
                        <a:spcAft>
                          <a:spcPts val="0"/>
                        </a:spcAft>
                        <a:buClr>
                          <a:srgbClr val="000000"/>
                        </a:buClr>
                        <a:buSzPts val="2899"/>
                        <a:buFont typeface="Arial"/>
                        <a:buNone/>
                      </a:pPr>
                      <a:r>
                        <a:rPr lang="en-US" sz="2899" u="none" cap="none" strike="noStrike">
                          <a:solidFill>
                            <a:srgbClr val="FFFFFF"/>
                          </a:solidFill>
                          <a:latin typeface="Arial"/>
                          <a:ea typeface="Arial"/>
                          <a:cs typeface="Arial"/>
                          <a:sym typeface="Arial"/>
                        </a:rPr>
                        <a:t>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64156F"/>
                    </a:solidFill>
                  </a:tcPr>
                </a:tc>
                <a:tc>
                  <a:txBody>
                    <a:bodyPr/>
                    <a:lstStyle/>
                    <a:p>
                      <a:pPr indent="0" lvl="0" marL="0" marR="0" rtl="0" algn="l">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Project Scope</a:t>
                      </a:r>
                      <a:endParaRPr sz="1100" u="none" cap="none" strike="noStrike">
                        <a:latin typeface="Cambria Math"/>
                        <a:ea typeface="Cambria Math"/>
                        <a:cs typeface="Cambria Math"/>
                        <a:sym typeface="Cambria Math"/>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38225">
                <a:tc>
                  <a:txBody>
                    <a:bodyPr/>
                    <a:lstStyle/>
                    <a:p>
                      <a:pPr indent="0" lvl="0" marL="0" marR="0" rtl="0" algn="ctr">
                        <a:lnSpc>
                          <a:spcPct val="140000"/>
                        </a:lnSpc>
                        <a:spcBef>
                          <a:spcPts val="0"/>
                        </a:spcBef>
                        <a:spcAft>
                          <a:spcPts val="0"/>
                        </a:spcAft>
                        <a:buClr>
                          <a:srgbClr val="000000"/>
                        </a:buClr>
                        <a:buSzPts val="2900"/>
                        <a:buFont typeface="Arial"/>
                        <a:buNone/>
                      </a:pPr>
                      <a:r>
                        <a:rPr lang="en-US" sz="2900" u="none" cap="none" strike="noStrike">
                          <a:solidFill>
                            <a:srgbClr val="FFFFFF"/>
                          </a:solidFill>
                          <a:latin typeface="Arial"/>
                          <a:ea typeface="Arial"/>
                          <a:cs typeface="Arial"/>
                          <a:sym typeface="Arial"/>
                        </a:rPr>
                        <a:t>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64156F"/>
                    </a:solidFill>
                  </a:tcPr>
                </a:tc>
                <a:tc>
                  <a:txBody>
                    <a:bodyPr/>
                    <a:lstStyle/>
                    <a:p>
                      <a:pPr indent="0" lvl="0" marL="0" marR="0" rtl="0" algn="l">
                        <a:lnSpc>
                          <a:spcPct val="140014"/>
                        </a:lnSpc>
                        <a:spcBef>
                          <a:spcPts val="0"/>
                        </a:spcBef>
                        <a:spcAft>
                          <a:spcPts val="0"/>
                        </a:spcAft>
                        <a:buClr>
                          <a:srgbClr val="000000"/>
                        </a:buClr>
                        <a:buSzPts val="2799"/>
                        <a:buFont typeface="Arial"/>
                        <a:buNone/>
                      </a:pPr>
                      <a:r>
                        <a:rPr lang="en-US" sz="2799" u="none" cap="none" strike="noStrike">
                          <a:solidFill>
                            <a:srgbClr val="000000"/>
                          </a:solidFill>
                          <a:latin typeface="Cambria Math"/>
                          <a:ea typeface="Cambria Math"/>
                          <a:cs typeface="Cambria Math"/>
                          <a:sym typeface="Cambria Math"/>
                        </a:rPr>
                        <a:t>M</a:t>
                      </a:r>
                      <a:r>
                        <a:rPr lang="en-US" sz="2799">
                          <a:latin typeface="Cambria Math"/>
                          <a:ea typeface="Cambria Math"/>
                          <a:cs typeface="Cambria Math"/>
                          <a:sym typeface="Cambria Math"/>
                        </a:rPr>
                        <a:t>ethodology</a:t>
                      </a:r>
                      <a:endParaRPr sz="1100" u="none" cap="none" strike="noStrike">
                        <a:latin typeface="Cambria Math"/>
                        <a:ea typeface="Cambria Math"/>
                        <a:cs typeface="Cambria Math"/>
                        <a:sym typeface="Cambria Math"/>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38225">
                <a:tc>
                  <a:txBody>
                    <a:bodyPr/>
                    <a:lstStyle/>
                    <a:p>
                      <a:pPr indent="0" lvl="0" marL="0" marR="0" rtl="0" algn="ctr">
                        <a:lnSpc>
                          <a:spcPct val="140000"/>
                        </a:lnSpc>
                        <a:spcBef>
                          <a:spcPts val="0"/>
                        </a:spcBef>
                        <a:spcAft>
                          <a:spcPts val="0"/>
                        </a:spcAft>
                        <a:buClr>
                          <a:srgbClr val="000000"/>
                        </a:buClr>
                        <a:buSzPts val="2900"/>
                        <a:buFont typeface="Arial"/>
                        <a:buNone/>
                      </a:pPr>
                      <a:r>
                        <a:rPr lang="en-US" sz="2900" u="none" cap="none" strike="noStrike">
                          <a:solidFill>
                            <a:srgbClr val="FFFFFF"/>
                          </a:solidFill>
                          <a:latin typeface="Arial"/>
                          <a:ea typeface="Arial"/>
                          <a:cs typeface="Arial"/>
                          <a:sym typeface="Arial"/>
                        </a:rPr>
                        <a:t>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64156F"/>
                    </a:solidFill>
                  </a:tcPr>
                </a:tc>
                <a:tc>
                  <a:txBody>
                    <a:bodyPr/>
                    <a:lstStyle/>
                    <a:p>
                      <a:pPr indent="0" lvl="0" marL="0" marR="0" rtl="0" algn="l">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Key Findings</a:t>
                      </a:r>
                      <a:endParaRPr sz="1100" u="none" cap="none" strike="noStrike">
                        <a:latin typeface="Cambria Math"/>
                        <a:ea typeface="Cambria Math"/>
                        <a:cs typeface="Cambria Math"/>
                        <a:sym typeface="Cambria Math"/>
                      </a:endParaRPr>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180" name="Google Shape;180;p2"/>
          <p:cNvSpPr txBox="1"/>
          <p:nvPr/>
        </p:nvSpPr>
        <p:spPr>
          <a:xfrm>
            <a:off x="1028700" y="4572000"/>
            <a:ext cx="69105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500"/>
              <a:buFont typeface="Arial"/>
              <a:buNone/>
            </a:pPr>
            <a:r>
              <a:rPr b="1" i="0" lang="en-US" sz="7500" u="none" cap="none" strike="noStrike">
                <a:solidFill>
                  <a:srgbClr val="000000"/>
                </a:solidFill>
                <a:latin typeface="Cambria Math"/>
                <a:ea typeface="Cambria Math"/>
                <a:cs typeface="Cambria Math"/>
                <a:sym typeface="Cambria Math"/>
              </a:rPr>
              <a:t>Agenda</a:t>
            </a:r>
            <a:endParaRPr b="0" i="0" sz="1400" u="none" cap="none" strike="noStrike">
              <a:solidFill>
                <a:srgbClr val="000000"/>
              </a:solidFill>
              <a:latin typeface="Cambria Math"/>
              <a:ea typeface="Cambria Math"/>
              <a:cs typeface="Cambria Math"/>
              <a:sym typeface="Cambria Math"/>
            </a:endParaRPr>
          </a:p>
        </p:txBody>
      </p:sp>
      <p:sp>
        <p:nvSpPr>
          <p:cNvPr id="181" name="Google Shape;181;p2"/>
          <p:cNvSpPr/>
          <p:nvPr/>
        </p:nvSpPr>
        <p:spPr>
          <a:xfrm rot="-9088749">
            <a:off x="-923081" y="-478352"/>
            <a:ext cx="3903561" cy="3698625"/>
          </a:xfrm>
          <a:custGeom>
            <a:rect b="b" l="l" r="r" t="t"/>
            <a:pathLst>
              <a:path extrusionOk="0" h="3698625" w="3903561">
                <a:moveTo>
                  <a:pt x="0" y="0"/>
                </a:moveTo>
                <a:lnTo>
                  <a:pt x="3903562" y="0"/>
                </a:lnTo>
                <a:lnTo>
                  <a:pt x="3903562" y="3698625"/>
                </a:lnTo>
                <a:lnTo>
                  <a:pt x="0" y="3698625"/>
                </a:lnTo>
                <a:lnTo>
                  <a:pt x="0" y="0"/>
                </a:lnTo>
                <a:close/>
              </a:path>
            </a:pathLst>
          </a:custGeom>
          <a:blipFill rotWithShape="1">
            <a:blip r:embed="rId3">
              <a:alphaModFix/>
            </a:blip>
            <a:stretch>
              <a:fillRect b="0" l="0" r="0" t="0"/>
            </a:stretch>
          </a:blipFill>
          <a:ln>
            <a:noFill/>
          </a:ln>
        </p:spPr>
      </p:sp>
      <p:sp>
        <p:nvSpPr>
          <p:cNvPr id="182" name="Google Shape;182;p2"/>
          <p:cNvSpPr/>
          <p:nvPr/>
        </p:nvSpPr>
        <p:spPr>
          <a:xfrm rot="965189">
            <a:off x="-2274149" y="6091208"/>
            <a:ext cx="7824542" cy="6963843"/>
          </a:xfrm>
          <a:custGeom>
            <a:rect b="b" l="l" r="r" t="t"/>
            <a:pathLst>
              <a:path extrusionOk="0" h="6963843" w="7824542">
                <a:moveTo>
                  <a:pt x="0" y="0"/>
                </a:moveTo>
                <a:lnTo>
                  <a:pt x="7824542" y="0"/>
                </a:lnTo>
                <a:lnTo>
                  <a:pt x="7824542" y="6963842"/>
                </a:lnTo>
                <a:lnTo>
                  <a:pt x="0" y="696384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86" name="Shape 186"/>
        <p:cNvGrpSpPr/>
        <p:nvPr/>
      </p:nvGrpSpPr>
      <p:grpSpPr>
        <a:xfrm>
          <a:off x="0" y="0"/>
          <a:ext cx="0" cy="0"/>
          <a:chOff x="0" y="0"/>
          <a:chExt cx="0" cy="0"/>
        </a:xfrm>
      </p:grpSpPr>
      <p:sp>
        <p:nvSpPr>
          <p:cNvPr id="187" name="Google Shape;187;g2de4e5c034c_0_187"/>
          <p:cNvSpPr txBox="1"/>
          <p:nvPr/>
        </p:nvSpPr>
        <p:spPr>
          <a:xfrm>
            <a:off x="1094989" y="4482300"/>
            <a:ext cx="15568800" cy="1322400"/>
          </a:xfrm>
          <a:prstGeom prst="rect">
            <a:avLst/>
          </a:prstGeom>
          <a:noFill/>
          <a:ln>
            <a:noFill/>
          </a:ln>
        </p:spPr>
        <p:txBody>
          <a:bodyPr anchorCtr="0" anchor="t" bIns="0" lIns="0" spcFirstLastPara="1" rIns="0" wrap="square" tIns="0">
            <a:spAutoFit/>
          </a:bodyPr>
          <a:lstStyle/>
          <a:p>
            <a:pPr indent="0" lvl="0" marL="457200" marR="0" rtl="0" algn="l">
              <a:lnSpc>
                <a:spcPct val="90000"/>
              </a:lnSpc>
              <a:spcBef>
                <a:spcPts val="0"/>
              </a:spcBef>
              <a:spcAft>
                <a:spcPts val="0"/>
              </a:spcAft>
              <a:buNone/>
            </a:pPr>
            <a:r>
              <a:rPr lang="en-US" sz="9545">
                <a:solidFill>
                  <a:srgbClr val="FFFFFF"/>
                </a:solidFill>
                <a:latin typeface="Cambria Math"/>
                <a:ea typeface="Cambria Math"/>
                <a:cs typeface="Cambria Math"/>
                <a:sym typeface="Cambria Math"/>
              </a:rPr>
              <a:t>1. </a:t>
            </a:r>
            <a:r>
              <a:rPr lang="en-US" sz="9545">
                <a:solidFill>
                  <a:srgbClr val="FFFFFF"/>
                </a:solidFill>
                <a:latin typeface="Cambria Math"/>
                <a:ea typeface="Cambria Math"/>
                <a:cs typeface="Cambria Math"/>
                <a:sym typeface="Cambria Math"/>
              </a:rPr>
              <a:t>Project Scope</a:t>
            </a:r>
            <a:endParaRPr b="0" i="0" sz="1400" u="none" cap="none" strike="noStrike">
              <a:solidFill>
                <a:srgbClr val="000000"/>
              </a:solidFill>
              <a:latin typeface="Cambria Math"/>
              <a:ea typeface="Cambria Math"/>
              <a:cs typeface="Cambria Math"/>
              <a:sym typeface="Cambria Math"/>
            </a:endParaRPr>
          </a:p>
        </p:txBody>
      </p:sp>
      <p:sp>
        <p:nvSpPr>
          <p:cNvPr id="188" name="Google Shape;188;g2de4e5c034c_0_187"/>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89" name="Google Shape;189;g2de4e5c034c_0_187"/>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90" name="Google Shape;190;g2de4e5c034c_0_187"/>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94" name="Shape 194"/>
        <p:cNvGrpSpPr/>
        <p:nvPr/>
      </p:nvGrpSpPr>
      <p:grpSpPr>
        <a:xfrm>
          <a:off x="0" y="0"/>
          <a:ext cx="0" cy="0"/>
          <a:chOff x="0" y="0"/>
          <a:chExt cx="0" cy="0"/>
        </a:xfrm>
      </p:grpSpPr>
      <p:sp>
        <p:nvSpPr>
          <p:cNvPr id="195" name="Google Shape;195;g2de4e5c034c_0_80"/>
          <p:cNvSpPr txBox="1"/>
          <p:nvPr/>
        </p:nvSpPr>
        <p:spPr>
          <a:xfrm>
            <a:off x="1300650" y="3980475"/>
            <a:ext cx="12915000" cy="2000700"/>
          </a:xfrm>
          <a:prstGeom prst="rect">
            <a:avLst/>
          </a:prstGeom>
          <a:noFill/>
          <a:ln>
            <a:noFill/>
          </a:ln>
        </p:spPr>
        <p:txBody>
          <a:bodyPr anchorCtr="0" anchor="t" bIns="0" lIns="0" spcFirstLastPara="1" rIns="0" wrap="square" tIns="0">
            <a:spAutoFit/>
          </a:bodyPr>
          <a:lstStyle/>
          <a:p>
            <a:pPr indent="0" lvl="0" marL="0" rtl="0" algn="l">
              <a:spcBef>
                <a:spcPts val="1200"/>
              </a:spcBef>
              <a:spcAft>
                <a:spcPts val="0"/>
              </a:spcAft>
              <a:buClr>
                <a:schemeClr val="dk1"/>
              </a:buClr>
              <a:buSzPts val="1100"/>
              <a:buFont typeface="Arial"/>
              <a:buNone/>
            </a:pPr>
            <a:r>
              <a:rPr b="1" lang="en-US" sz="3999">
                <a:solidFill>
                  <a:srgbClr val="FFFFFF"/>
                </a:solidFill>
                <a:latin typeface="Cambria Math"/>
                <a:ea typeface="Cambria Math"/>
                <a:cs typeface="Cambria Math"/>
                <a:sym typeface="Cambria Math"/>
              </a:rPr>
              <a:t>Train a model to predict a rating (on a scale from 1 to 10) based on the text of IMDB movie reviews. </a:t>
            </a:r>
            <a:endParaRPr b="1" sz="3999">
              <a:solidFill>
                <a:srgbClr val="FFFFFF"/>
              </a:solidFill>
              <a:latin typeface="Cambria Math"/>
              <a:ea typeface="Cambria Math"/>
              <a:cs typeface="Cambria Math"/>
              <a:sym typeface="Cambria Math"/>
            </a:endParaRPr>
          </a:p>
          <a:p>
            <a:pPr indent="0" lvl="0" marL="0" marR="0" rtl="0" algn="l">
              <a:lnSpc>
                <a:spcPct val="130007"/>
              </a:lnSpc>
              <a:spcBef>
                <a:spcPts val="1200"/>
              </a:spcBef>
              <a:spcAft>
                <a:spcPts val="0"/>
              </a:spcAft>
              <a:buClr>
                <a:srgbClr val="000000"/>
              </a:buClr>
              <a:buSzPts val="3499"/>
              <a:buFont typeface="Arial"/>
              <a:buNone/>
            </a:pPr>
            <a:r>
              <a:t/>
            </a:r>
            <a:endParaRPr b="1" sz="3999">
              <a:solidFill>
                <a:srgbClr val="FFFFFF"/>
              </a:solidFill>
              <a:latin typeface="Cambria Math"/>
              <a:ea typeface="Cambria Math"/>
              <a:cs typeface="Cambria Math"/>
              <a:sym typeface="Cambria Math"/>
            </a:endParaRPr>
          </a:p>
        </p:txBody>
      </p:sp>
      <p:sp>
        <p:nvSpPr>
          <p:cNvPr id="196" name="Google Shape;196;g2de4e5c034c_0_80"/>
          <p:cNvSpPr txBox="1"/>
          <p:nvPr/>
        </p:nvSpPr>
        <p:spPr>
          <a:xfrm>
            <a:off x="1300650" y="5422379"/>
            <a:ext cx="12915000" cy="1551000"/>
          </a:xfrm>
          <a:prstGeom prst="rect">
            <a:avLst/>
          </a:prstGeom>
          <a:noFill/>
          <a:ln>
            <a:noFill/>
          </a:ln>
        </p:spPr>
        <p:txBody>
          <a:bodyPr anchorCtr="0" anchor="t" bIns="0" lIns="0" spcFirstLastPara="1" rIns="0" wrap="square" tIns="0">
            <a:spAutoFit/>
          </a:bodyPr>
          <a:lstStyle/>
          <a:p>
            <a:pPr indent="-406336" lvl="0" marL="457200" marR="0" rtl="0" algn="l">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gauge public opinion on platforms where explicit ratings are not provided</a:t>
            </a:r>
            <a:endParaRPr sz="2799">
              <a:solidFill>
                <a:srgbClr val="FFFFFF"/>
              </a:solidFill>
              <a:latin typeface="Cambria Math"/>
              <a:ea typeface="Cambria Math"/>
              <a:cs typeface="Cambria Math"/>
              <a:sym typeface="Cambria Math"/>
            </a:endParaRPr>
          </a:p>
          <a:p>
            <a:pPr indent="-406336" lvl="0" marL="457200" marR="0" rtl="0" algn="l">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extend binary sentiment classification to continuous rating</a:t>
            </a:r>
            <a:endParaRPr sz="2799">
              <a:solidFill>
                <a:srgbClr val="FFFFFF"/>
              </a:solidFill>
              <a:latin typeface="Cambria Math"/>
              <a:ea typeface="Cambria Math"/>
              <a:cs typeface="Cambria Math"/>
              <a:sym typeface="Cambria Math"/>
            </a:endParaRPr>
          </a:p>
          <a:p>
            <a:pPr indent="-406336" lvl="0" marL="457200" marR="0" rtl="0" algn="l">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experiment with various NLP approaches</a:t>
            </a:r>
            <a:endParaRPr sz="2799">
              <a:solidFill>
                <a:srgbClr val="FFFFFF"/>
              </a:solidFill>
              <a:latin typeface="Cambria Math"/>
              <a:ea typeface="Cambria Math"/>
              <a:cs typeface="Cambria Math"/>
              <a:sym typeface="Cambria Math"/>
            </a:endParaRPr>
          </a:p>
        </p:txBody>
      </p:sp>
      <p:sp>
        <p:nvSpPr>
          <p:cNvPr id="197" name="Google Shape;197;g2de4e5c034c_0_80"/>
          <p:cNvSpPr txBox="1"/>
          <p:nvPr/>
        </p:nvSpPr>
        <p:spPr>
          <a:xfrm>
            <a:off x="1300639" y="1038225"/>
            <a:ext cx="15568800" cy="193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9545"/>
              <a:buFont typeface="Arial"/>
              <a:buNone/>
            </a:pPr>
            <a:r>
              <a:t/>
            </a:r>
            <a:endParaRPr b="0" i="0" sz="1400" u="none" cap="none" strike="noStrike">
              <a:solidFill>
                <a:srgbClr val="000000"/>
              </a:solidFill>
              <a:latin typeface="Cambria Math"/>
              <a:ea typeface="Cambria Math"/>
              <a:cs typeface="Cambria Math"/>
              <a:sym typeface="Cambria Math"/>
            </a:endParaRPr>
          </a:p>
        </p:txBody>
      </p:sp>
      <p:sp>
        <p:nvSpPr>
          <p:cNvPr id="198" name="Google Shape;198;g2de4e5c034c_0_80"/>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99" name="Google Shape;199;g2de4e5c034c_0_80"/>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200" name="Google Shape;200;g2de4e5c034c_0_80"/>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204" name="Shape 204"/>
        <p:cNvGrpSpPr/>
        <p:nvPr/>
      </p:nvGrpSpPr>
      <p:grpSpPr>
        <a:xfrm>
          <a:off x="0" y="0"/>
          <a:ext cx="0" cy="0"/>
          <a:chOff x="0" y="0"/>
          <a:chExt cx="0" cy="0"/>
        </a:xfrm>
      </p:grpSpPr>
      <p:sp>
        <p:nvSpPr>
          <p:cNvPr id="205" name="Google Shape;205;g2de4e5c034c_0_196"/>
          <p:cNvSpPr txBox="1"/>
          <p:nvPr/>
        </p:nvSpPr>
        <p:spPr>
          <a:xfrm>
            <a:off x="1094989" y="4482300"/>
            <a:ext cx="15568800" cy="1322400"/>
          </a:xfrm>
          <a:prstGeom prst="rect">
            <a:avLst/>
          </a:prstGeom>
          <a:noFill/>
          <a:ln>
            <a:noFill/>
          </a:ln>
        </p:spPr>
        <p:txBody>
          <a:bodyPr anchorCtr="0" anchor="t" bIns="0" lIns="0" spcFirstLastPara="1" rIns="0" wrap="square" tIns="0">
            <a:spAutoFit/>
          </a:bodyPr>
          <a:lstStyle/>
          <a:p>
            <a:pPr indent="0" lvl="0" marL="457200" marR="0" rtl="0" algn="l">
              <a:lnSpc>
                <a:spcPct val="90000"/>
              </a:lnSpc>
              <a:spcBef>
                <a:spcPts val="0"/>
              </a:spcBef>
              <a:spcAft>
                <a:spcPts val="0"/>
              </a:spcAft>
              <a:buNone/>
            </a:pPr>
            <a:r>
              <a:rPr lang="en-US" sz="9545">
                <a:solidFill>
                  <a:srgbClr val="FFFFFF"/>
                </a:solidFill>
                <a:latin typeface="Cambria Math"/>
                <a:ea typeface="Cambria Math"/>
                <a:cs typeface="Cambria Math"/>
                <a:sym typeface="Cambria Math"/>
              </a:rPr>
              <a:t>2</a:t>
            </a:r>
            <a:r>
              <a:rPr lang="en-US" sz="9545">
                <a:solidFill>
                  <a:srgbClr val="FFFFFF"/>
                </a:solidFill>
                <a:latin typeface="Cambria Math"/>
                <a:ea typeface="Cambria Math"/>
                <a:cs typeface="Cambria Math"/>
                <a:sym typeface="Cambria Math"/>
              </a:rPr>
              <a:t>. Methodology</a:t>
            </a:r>
            <a:endParaRPr b="0" i="0" sz="1400" u="none" cap="none" strike="noStrike">
              <a:solidFill>
                <a:srgbClr val="000000"/>
              </a:solidFill>
              <a:latin typeface="Cambria Math"/>
              <a:ea typeface="Cambria Math"/>
              <a:cs typeface="Cambria Math"/>
              <a:sym typeface="Cambria Math"/>
            </a:endParaRPr>
          </a:p>
        </p:txBody>
      </p:sp>
      <p:sp>
        <p:nvSpPr>
          <p:cNvPr id="206" name="Google Shape;206;g2de4e5c034c_0_196"/>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207" name="Google Shape;207;g2de4e5c034c_0_196"/>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208" name="Google Shape;208;g2de4e5c034c_0_196"/>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
          <p:cNvSpPr txBox="1"/>
          <p:nvPr/>
        </p:nvSpPr>
        <p:spPr>
          <a:xfrm>
            <a:off x="9597875" y="2073669"/>
            <a:ext cx="7664100" cy="1238700"/>
          </a:xfrm>
          <a:prstGeom prst="rect">
            <a:avLst/>
          </a:prstGeom>
          <a:noFill/>
          <a:ln>
            <a:noFill/>
          </a:ln>
        </p:spPr>
        <p:txBody>
          <a:bodyPr anchorCtr="0" anchor="t" bIns="0" lIns="0" spcFirstLastPara="1" rIns="0" wrap="square" tIns="0">
            <a:spAutoFit/>
          </a:bodyPr>
          <a:lstStyle/>
          <a:p>
            <a:pPr indent="0" lvl="0" marL="0" marR="0" rtl="0" algn="r">
              <a:lnSpc>
                <a:spcPct val="130007"/>
              </a:lnSpc>
              <a:spcBef>
                <a:spcPts val="0"/>
              </a:spcBef>
              <a:spcAft>
                <a:spcPts val="0"/>
              </a:spcAft>
              <a:buClr>
                <a:srgbClr val="000000"/>
              </a:buClr>
              <a:buSzPts val="3499"/>
              <a:buFont typeface="Arial"/>
              <a:buNone/>
            </a:pPr>
            <a:r>
              <a:rPr b="1" lang="en-US" sz="3499">
                <a:latin typeface="Cambria Math"/>
                <a:ea typeface="Cambria Math"/>
                <a:cs typeface="Cambria Math"/>
                <a:sym typeface="Cambria Math"/>
              </a:rPr>
              <a:t>Text Cleaning &amp; </a:t>
            </a:r>
            <a:r>
              <a:rPr b="1" lang="en-US" sz="3499">
                <a:latin typeface="Cambria Math"/>
                <a:ea typeface="Cambria Math"/>
                <a:cs typeface="Cambria Math"/>
                <a:sym typeface="Cambria Math"/>
              </a:rPr>
              <a:t>Tokenization</a:t>
            </a:r>
            <a:endParaRPr b="1" sz="3499">
              <a:latin typeface="Cambria Math"/>
              <a:ea typeface="Cambria Math"/>
              <a:cs typeface="Cambria Math"/>
              <a:sym typeface="Cambria Math"/>
            </a:endParaRPr>
          </a:p>
          <a:p>
            <a:pPr indent="0" lvl="0" marL="0" marR="0" rtl="0" algn="r">
              <a:lnSpc>
                <a:spcPct val="130007"/>
              </a:lnSpc>
              <a:spcBef>
                <a:spcPts val="0"/>
              </a:spcBef>
              <a:spcAft>
                <a:spcPts val="0"/>
              </a:spcAft>
              <a:buClr>
                <a:srgbClr val="000000"/>
              </a:buClr>
              <a:buSzPts val="3499"/>
              <a:buFont typeface="Arial"/>
              <a:buNone/>
            </a:pPr>
            <a:r>
              <a:rPr b="1" lang="en-US" sz="3499">
                <a:latin typeface="Cambria Math"/>
                <a:ea typeface="Cambria Math"/>
                <a:cs typeface="Cambria Math"/>
                <a:sym typeface="Cambria Math"/>
              </a:rPr>
              <a:t>Vizualization &amp; </a:t>
            </a:r>
            <a:r>
              <a:rPr b="1" lang="en-US" sz="3499">
                <a:latin typeface="Cambria Math"/>
                <a:ea typeface="Cambria Math"/>
                <a:cs typeface="Cambria Math"/>
                <a:sym typeface="Cambria Math"/>
              </a:rPr>
              <a:t>Exploratory</a:t>
            </a:r>
            <a:r>
              <a:rPr b="1" lang="en-US" sz="3499">
                <a:latin typeface="Cambria Math"/>
                <a:ea typeface="Cambria Math"/>
                <a:cs typeface="Cambria Math"/>
                <a:sym typeface="Cambria Math"/>
              </a:rPr>
              <a:t> Analysis</a:t>
            </a:r>
            <a:endParaRPr b="1" sz="3499">
              <a:latin typeface="Cambria Math"/>
              <a:ea typeface="Cambria Math"/>
              <a:cs typeface="Cambria Math"/>
              <a:sym typeface="Cambria Math"/>
            </a:endParaRPr>
          </a:p>
        </p:txBody>
      </p:sp>
      <p:sp>
        <p:nvSpPr>
          <p:cNvPr id="214" name="Google Shape;214;p4"/>
          <p:cNvSpPr txBox="1"/>
          <p:nvPr/>
        </p:nvSpPr>
        <p:spPr>
          <a:xfrm>
            <a:off x="6188363" y="719186"/>
            <a:ext cx="11073600" cy="9975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rgbClr val="000000"/>
              </a:buClr>
              <a:buSzPts val="9545"/>
              <a:buFont typeface="Arial"/>
              <a:buNone/>
            </a:pPr>
            <a:r>
              <a:rPr b="1" lang="en-US" sz="7200">
                <a:latin typeface="Cambria Math"/>
                <a:ea typeface="Cambria Math"/>
                <a:cs typeface="Cambria Math"/>
                <a:sym typeface="Cambria Math"/>
              </a:rPr>
              <a:t>Data Prepreprocessing</a:t>
            </a:r>
            <a:endParaRPr b="1" i="0" sz="7200" u="none" cap="none" strike="noStrike">
              <a:solidFill>
                <a:srgbClr val="000000"/>
              </a:solidFill>
              <a:latin typeface="Cambria Math"/>
              <a:ea typeface="Cambria Math"/>
              <a:cs typeface="Cambria Math"/>
              <a:sym typeface="Cambria Math"/>
            </a:endParaRPr>
          </a:p>
        </p:txBody>
      </p:sp>
      <p:sp>
        <p:nvSpPr>
          <p:cNvPr id="215" name="Google Shape;215;p4"/>
          <p:cNvSpPr/>
          <p:nvPr/>
        </p:nvSpPr>
        <p:spPr>
          <a:xfrm rot="8367651">
            <a:off x="-3675882" y="-1803699"/>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16" name="Google Shape;216;p4"/>
          <p:cNvSpPr/>
          <p:nvPr/>
        </p:nvSpPr>
        <p:spPr>
          <a:xfrm rot="-5021485">
            <a:off x="3765665" y="2668286"/>
            <a:ext cx="1813163" cy="1717972"/>
          </a:xfrm>
          <a:custGeom>
            <a:rect b="b" l="l" r="r" t="t"/>
            <a:pathLst>
              <a:path extrusionOk="0" h="1716150" w="1811240">
                <a:moveTo>
                  <a:pt x="0" y="0"/>
                </a:moveTo>
                <a:lnTo>
                  <a:pt x="1811240" y="0"/>
                </a:lnTo>
                <a:lnTo>
                  <a:pt x="1811240" y="1716150"/>
                </a:lnTo>
                <a:lnTo>
                  <a:pt x="0" y="1716150"/>
                </a:lnTo>
                <a:lnTo>
                  <a:pt x="0" y="0"/>
                </a:lnTo>
                <a:close/>
              </a:path>
            </a:pathLst>
          </a:custGeom>
          <a:blipFill rotWithShape="1">
            <a:blip r:embed="rId4">
              <a:alphaModFix/>
            </a:blip>
            <a:stretch>
              <a:fillRect b="0" l="0" r="0" t="0"/>
            </a:stretch>
          </a:blipFill>
          <a:ln>
            <a:noFill/>
          </a:ln>
        </p:spPr>
      </p:sp>
      <p:sp>
        <p:nvSpPr>
          <p:cNvPr id="217" name="Google Shape;217;p4"/>
          <p:cNvSpPr/>
          <p:nvPr/>
        </p:nvSpPr>
        <p:spPr>
          <a:xfrm rot="6429957">
            <a:off x="1179549" y="6249894"/>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5">
              <a:alphaModFix/>
            </a:blip>
            <a:stretch>
              <a:fillRect b="0" l="0" r="0" t="0"/>
            </a:stretch>
          </a:blipFill>
          <a:ln>
            <a:noFill/>
          </a:ln>
        </p:spPr>
      </p:sp>
      <p:pic>
        <p:nvPicPr>
          <p:cNvPr id="218" name="Google Shape;218;p4"/>
          <p:cNvPicPr preferRelativeResize="0"/>
          <p:nvPr/>
        </p:nvPicPr>
        <p:blipFill>
          <a:blip r:embed="rId6">
            <a:alphaModFix/>
          </a:blip>
          <a:stretch>
            <a:fillRect/>
          </a:stretch>
        </p:blipFill>
        <p:spPr>
          <a:xfrm>
            <a:off x="5737075" y="4828325"/>
            <a:ext cx="11976198" cy="4418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de4e5c034c_0_95"/>
          <p:cNvSpPr/>
          <p:nvPr/>
        </p:nvSpPr>
        <p:spPr>
          <a:xfrm rot="8367651">
            <a:off x="-4937957" y="-3661074"/>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24" name="Google Shape;224;g2de4e5c034c_0_95"/>
          <p:cNvSpPr/>
          <p:nvPr/>
        </p:nvSpPr>
        <p:spPr>
          <a:xfrm rot="6429957">
            <a:off x="15919474" y="8178719"/>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4">
              <a:alphaModFix/>
            </a:blip>
            <a:stretch>
              <a:fillRect b="0" l="0" r="0" t="0"/>
            </a:stretch>
          </a:blipFill>
          <a:ln>
            <a:noFill/>
          </a:ln>
        </p:spPr>
      </p:sp>
      <p:pic>
        <p:nvPicPr>
          <p:cNvPr id="225" name="Google Shape;225;g2de4e5c034c_0_95"/>
          <p:cNvPicPr preferRelativeResize="0"/>
          <p:nvPr/>
        </p:nvPicPr>
        <p:blipFill>
          <a:blip r:embed="rId5">
            <a:alphaModFix/>
          </a:blip>
          <a:stretch>
            <a:fillRect/>
          </a:stretch>
        </p:blipFill>
        <p:spPr>
          <a:xfrm>
            <a:off x="426525" y="2402200"/>
            <a:ext cx="17434949" cy="642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de4e5c034c_0_105"/>
          <p:cNvSpPr/>
          <p:nvPr/>
        </p:nvSpPr>
        <p:spPr>
          <a:xfrm rot="8367651">
            <a:off x="-4937957" y="-3661074"/>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31" name="Google Shape;231;g2de4e5c034c_0_105"/>
          <p:cNvSpPr/>
          <p:nvPr/>
        </p:nvSpPr>
        <p:spPr>
          <a:xfrm rot="6429957">
            <a:off x="15919474" y="8178719"/>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4">
              <a:alphaModFix/>
            </a:blip>
            <a:stretch>
              <a:fillRect b="0" l="0" r="0" t="0"/>
            </a:stretch>
          </a:blipFill>
          <a:ln>
            <a:noFill/>
          </a:ln>
        </p:spPr>
      </p:sp>
      <p:pic>
        <p:nvPicPr>
          <p:cNvPr id="232" name="Google Shape;232;g2de4e5c034c_0_105"/>
          <p:cNvPicPr preferRelativeResize="0"/>
          <p:nvPr/>
        </p:nvPicPr>
        <p:blipFill>
          <a:blip r:embed="rId5">
            <a:alphaModFix/>
          </a:blip>
          <a:stretch>
            <a:fillRect/>
          </a:stretch>
        </p:blipFill>
        <p:spPr>
          <a:xfrm>
            <a:off x="1851988" y="1082000"/>
            <a:ext cx="14584001" cy="812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de4e5c034c_0_112"/>
          <p:cNvSpPr/>
          <p:nvPr/>
        </p:nvSpPr>
        <p:spPr>
          <a:xfrm rot="8367651">
            <a:off x="-4937957" y="-3661074"/>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38" name="Google Shape;238;g2de4e5c034c_0_112"/>
          <p:cNvSpPr/>
          <p:nvPr/>
        </p:nvSpPr>
        <p:spPr>
          <a:xfrm rot="6429957">
            <a:off x="15919474" y="8178719"/>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4">
              <a:alphaModFix/>
            </a:blip>
            <a:stretch>
              <a:fillRect b="0" l="0" r="0" t="0"/>
            </a:stretch>
          </a:blipFill>
          <a:ln>
            <a:noFill/>
          </a:ln>
        </p:spPr>
      </p:sp>
      <p:pic>
        <p:nvPicPr>
          <p:cNvPr id="239" name="Google Shape;239;g2de4e5c034c_0_112"/>
          <p:cNvPicPr preferRelativeResize="0"/>
          <p:nvPr/>
        </p:nvPicPr>
        <p:blipFill>
          <a:blip r:embed="rId5">
            <a:alphaModFix/>
          </a:blip>
          <a:stretch>
            <a:fillRect/>
          </a:stretch>
        </p:blipFill>
        <p:spPr>
          <a:xfrm>
            <a:off x="1340801" y="1305345"/>
            <a:ext cx="14778550" cy="82196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de4e5c034c_0_127"/>
          <p:cNvSpPr/>
          <p:nvPr/>
        </p:nvSpPr>
        <p:spPr>
          <a:xfrm rot="8367651">
            <a:off x="-4937957" y="-3661074"/>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45" name="Google Shape;245;g2de4e5c034c_0_127"/>
          <p:cNvSpPr/>
          <p:nvPr/>
        </p:nvSpPr>
        <p:spPr>
          <a:xfrm rot="6429957">
            <a:off x="15919474" y="8178719"/>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4">
              <a:alphaModFix/>
            </a:blip>
            <a:stretch>
              <a:fillRect b="0" l="0" r="0" t="0"/>
            </a:stretch>
          </a:blipFill>
          <a:ln>
            <a:noFill/>
          </a:ln>
        </p:spPr>
      </p:sp>
      <p:pic>
        <p:nvPicPr>
          <p:cNvPr id="246" name="Google Shape;246;g2de4e5c034c_0_127"/>
          <p:cNvPicPr preferRelativeResize="0"/>
          <p:nvPr/>
        </p:nvPicPr>
        <p:blipFill>
          <a:blip r:embed="rId5">
            <a:alphaModFix/>
          </a:blip>
          <a:stretch>
            <a:fillRect/>
          </a:stretch>
        </p:blipFill>
        <p:spPr>
          <a:xfrm>
            <a:off x="1340801" y="1305345"/>
            <a:ext cx="14778550" cy="8219656"/>
          </a:xfrm>
          <a:prstGeom prst="rect">
            <a:avLst/>
          </a:prstGeom>
          <a:noFill/>
          <a:ln>
            <a:noFill/>
          </a:ln>
        </p:spPr>
      </p:pic>
      <p:pic>
        <p:nvPicPr>
          <p:cNvPr id="247" name="Google Shape;247;g2de4e5c034c_0_127"/>
          <p:cNvPicPr preferRelativeResize="0"/>
          <p:nvPr/>
        </p:nvPicPr>
        <p:blipFill>
          <a:blip r:embed="rId6">
            <a:alphaModFix/>
          </a:blip>
          <a:stretch>
            <a:fillRect/>
          </a:stretch>
        </p:blipFill>
        <p:spPr>
          <a:xfrm>
            <a:off x="1340797" y="1305350"/>
            <a:ext cx="14778550" cy="8266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nvSpPr>
        <p:spPr>
          <a:xfrm>
            <a:off x="1457475" y="852131"/>
            <a:ext cx="13087500" cy="1211700"/>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Clr>
                <a:srgbClr val="000000"/>
              </a:buClr>
              <a:buSzPts val="7872"/>
              <a:buFont typeface="Arial"/>
              <a:buNone/>
            </a:pPr>
            <a:r>
              <a:rPr b="1" lang="en-US" sz="7872">
                <a:latin typeface="Cambria Math"/>
                <a:ea typeface="Cambria Math"/>
                <a:cs typeface="Cambria Math"/>
                <a:sym typeface="Cambria Math"/>
              </a:rPr>
              <a:t>Feature Extraction</a:t>
            </a:r>
            <a:endParaRPr b="1" i="0" sz="7972" u="none" cap="none" strike="noStrike">
              <a:solidFill>
                <a:srgbClr val="000000"/>
              </a:solidFill>
              <a:latin typeface="Cambria Math"/>
              <a:ea typeface="Cambria Math"/>
              <a:cs typeface="Cambria Math"/>
              <a:sym typeface="Cambria Math"/>
            </a:endParaRPr>
          </a:p>
        </p:txBody>
      </p:sp>
      <p:sp>
        <p:nvSpPr>
          <p:cNvPr id="257" name="Google Shape;257;p5"/>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sp>
      <p:grpSp>
        <p:nvGrpSpPr>
          <p:cNvPr id="258" name="Google Shape;258;p5"/>
          <p:cNvGrpSpPr/>
          <p:nvPr/>
        </p:nvGrpSpPr>
        <p:grpSpPr>
          <a:xfrm>
            <a:off x="1439531" y="2699822"/>
            <a:ext cx="4539600" cy="1876172"/>
            <a:chOff x="0" y="-47625"/>
            <a:chExt cx="6052800" cy="2501562"/>
          </a:xfrm>
        </p:grpSpPr>
        <p:sp>
          <p:nvSpPr>
            <p:cNvPr id="259" name="Google Shape;259;p5"/>
            <p:cNvSpPr txBox="1"/>
            <p:nvPr/>
          </p:nvSpPr>
          <p:spPr>
            <a:xfrm>
              <a:off x="0" y="-47625"/>
              <a:ext cx="6052800" cy="8814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4294"/>
                <a:buFont typeface="Arial"/>
                <a:buNone/>
              </a:pPr>
              <a:r>
                <a:rPr b="1" lang="en-US" sz="4294">
                  <a:solidFill>
                    <a:srgbClr val="731F7D"/>
                  </a:solidFill>
                  <a:latin typeface="Cambria Math"/>
                  <a:ea typeface="Cambria Math"/>
                  <a:cs typeface="Cambria Math"/>
                  <a:sym typeface="Cambria Math"/>
                </a:rPr>
                <a:t>Bag of Words</a:t>
              </a:r>
              <a:endParaRPr b="1" i="0" sz="1400" u="none" cap="none" strike="noStrike">
                <a:solidFill>
                  <a:srgbClr val="000000"/>
                </a:solidFill>
                <a:latin typeface="Cambria Math"/>
                <a:ea typeface="Cambria Math"/>
                <a:cs typeface="Cambria Math"/>
                <a:sym typeface="Cambria Math"/>
              </a:endParaRPr>
            </a:p>
          </p:txBody>
        </p:sp>
        <p:sp>
          <p:nvSpPr>
            <p:cNvPr id="260" name="Google Shape;260;p5"/>
            <p:cNvSpPr txBox="1"/>
            <p:nvPr/>
          </p:nvSpPr>
          <p:spPr>
            <a:xfrm>
              <a:off x="0" y="1271937"/>
              <a:ext cx="6052800" cy="11820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Converting text into word counts</a:t>
              </a:r>
              <a:endParaRPr b="0" i="0" sz="2400" u="none" cap="none" strike="noStrike">
                <a:solidFill>
                  <a:srgbClr val="000000"/>
                </a:solidFill>
                <a:latin typeface="Cambria Math"/>
                <a:ea typeface="Cambria Math"/>
                <a:cs typeface="Cambria Math"/>
                <a:sym typeface="Cambria Math"/>
              </a:endParaRPr>
            </a:p>
            <a:p>
              <a:pPr indent="0" lvl="0" marL="0" marR="0" rtl="0" algn="l">
                <a:lnSpc>
                  <a:spcPct val="139990"/>
                </a:lnSpc>
                <a:spcBef>
                  <a:spcPts val="0"/>
                </a:spcBef>
                <a:spcAft>
                  <a:spcPts val="0"/>
                </a:spcAft>
                <a:buClr>
                  <a:srgbClr val="000000"/>
                </a:buClr>
                <a:buSzPts val="2213"/>
                <a:buFont typeface="Arial"/>
                <a:buNone/>
              </a:pPr>
              <a:r>
                <a:t/>
              </a:r>
              <a:endParaRPr b="0" i="0" sz="2400" u="none" cap="none" strike="noStrike">
                <a:solidFill>
                  <a:srgbClr val="000000"/>
                </a:solidFill>
                <a:latin typeface="Cambria Math"/>
                <a:ea typeface="Cambria Math"/>
                <a:cs typeface="Cambria Math"/>
                <a:sym typeface="Cambria Math"/>
              </a:endParaRPr>
            </a:p>
          </p:txBody>
        </p:sp>
      </p:grpSp>
      <p:grpSp>
        <p:nvGrpSpPr>
          <p:cNvPr id="261" name="Google Shape;261;p5"/>
          <p:cNvGrpSpPr/>
          <p:nvPr/>
        </p:nvGrpSpPr>
        <p:grpSpPr>
          <a:xfrm>
            <a:off x="6292633" y="2699822"/>
            <a:ext cx="4420350" cy="1359122"/>
            <a:chOff x="0" y="-47625"/>
            <a:chExt cx="5893800" cy="1812162"/>
          </a:xfrm>
        </p:grpSpPr>
        <p:sp>
          <p:nvSpPr>
            <p:cNvPr id="262" name="Google Shape;262;p5"/>
            <p:cNvSpPr txBox="1"/>
            <p:nvPr/>
          </p:nvSpPr>
          <p:spPr>
            <a:xfrm>
              <a:off x="0" y="-47625"/>
              <a:ext cx="5893800" cy="8814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4294"/>
                <a:buFont typeface="Arial"/>
                <a:buNone/>
              </a:pPr>
              <a:r>
                <a:rPr b="1" lang="en-US" sz="4294">
                  <a:solidFill>
                    <a:srgbClr val="731F7D"/>
                  </a:solidFill>
                  <a:latin typeface="Cambria Math"/>
                  <a:ea typeface="Cambria Math"/>
                  <a:cs typeface="Cambria Math"/>
                  <a:sym typeface="Cambria Math"/>
                </a:rPr>
                <a:t>Glove Embeddings</a:t>
              </a:r>
              <a:endParaRPr b="1" i="0" sz="1400" u="none" cap="none" strike="noStrike">
                <a:solidFill>
                  <a:srgbClr val="000000"/>
                </a:solidFill>
                <a:latin typeface="Cambria Math"/>
                <a:ea typeface="Cambria Math"/>
                <a:cs typeface="Cambria Math"/>
                <a:sym typeface="Cambria Math"/>
              </a:endParaRPr>
            </a:p>
          </p:txBody>
        </p:sp>
        <p:sp>
          <p:nvSpPr>
            <p:cNvPr id="263" name="Google Shape;263;p5"/>
            <p:cNvSpPr txBox="1"/>
            <p:nvPr/>
          </p:nvSpPr>
          <p:spPr>
            <a:xfrm>
              <a:off x="0" y="1271937"/>
              <a:ext cx="5893800" cy="4926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Using pre-trained word vectors</a:t>
              </a:r>
              <a:endParaRPr sz="2400">
                <a:latin typeface="Cambria Math"/>
                <a:ea typeface="Cambria Math"/>
                <a:cs typeface="Cambria Math"/>
                <a:sym typeface="Cambria Math"/>
              </a:endParaRPr>
            </a:p>
          </p:txBody>
        </p:sp>
      </p:grpSp>
      <p:grpSp>
        <p:nvGrpSpPr>
          <p:cNvPr id="264" name="Google Shape;264;p5"/>
          <p:cNvGrpSpPr/>
          <p:nvPr/>
        </p:nvGrpSpPr>
        <p:grpSpPr>
          <a:xfrm>
            <a:off x="11506274" y="2699825"/>
            <a:ext cx="5342201" cy="1359122"/>
            <a:chOff x="0" y="-47625"/>
            <a:chExt cx="6052800" cy="1812162"/>
          </a:xfrm>
        </p:grpSpPr>
        <p:sp>
          <p:nvSpPr>
            <p:cNvPr id="265" name="Google Shape;265;p5"/>
            <p:cNvSpPr txBox="1"/>
            <p:nvPr/>
          </p:nvSpPr>
          <p:spPr>
            <a:xfrm>
              <a:off x="0" y="-47625"/>
              <a:ext cx="6052800" cy="881400"/>
            </a:xfrm>
            <a:prstGeom prst="rect">
              <a:avLst/>
            </a:prstGeom>
            <a:noFill/>
            <a:ln>
              <a:noFill/>
            </a:ln>
          </p:spPr>
          <p:txBody>
            <a:bodyPr anchorCtr="0" anchor="t" bIns="0" lIns="0" spcFirstLastPara="1" rIns="0" wrap="square" tIns="0">
              <a:spAutoFit/>
            </a:bodyPr>
            <a:lstStyle/>
            <a:p>
              <a:pPr indent="0" lvl="0" marL="0" marR="0" rtl="0" algn="l">
                <a:lnSpc>
                  <a:spcPct val="129994"/>
                </a:lnSpc>
                <a:spcBef>
                  <a:spcPts val="0"/>
                </a:spcBef>
                <a:spcAft>
                  <a:spcPts val="0"/>
                </a:spcAft>
                <a:buClr>
                  <a:srgbClr val="000000"/>
                </a:buClr>
                <a:buSzPts val="4294"/>
                <a:buFont typeface="Arial"/>
                <a:buNone/>
              </a:pPr>
              <a:r>
                <a:rPr b="1" lang="en-US" sz="4294">
                  <a:solidFill>
                    <a:srgbClr val="731F7D"/>
                  </a:solidFill>
                  <a:latin typeface="Cambria Math"/>
                  <a:ea typeface="Cambria Math"/>
                  <a:cs typeface="Cambria Math"/>
                  <a:sym typeface="Cambria Math"/>
                </a:rPr>
                <a:t>Training Embeddings</a:t>
              </a:r>
              <a:endParaRPr b="1" i="0" sz="1400" u="none" cap="none" strike="noStrike">
                <a:solidFill>
                  <a:srgbClr val="000000"/>
                </a:solidFill>
                <a:latin typeface="Cambria Math"/>
                <a:ea typeface="Cambria Math"/>
                <a:cs typeface="Cambria Math"/>
                <a:sym typeface="Cambria Math"/>
              </a:endParaRPr>
            </a:p>
          </p:txBody>
        </p:sp>
        <p:sp>
          <p:nvSpPr>
            <p:cNvPr id="266" name="Google Shape;266;p5"/>
            <p:cNvSpPr txBox="1"/>
            <p:nvPr/>
          </p:nvSpPr>
          <p:spPr>
            <a:xfrm>
              <a:off x="0" y="1271937"/>
              <a:ext cx="6052800" cy="492600"/>
            </a:xfrm>
            <a:prstGeom prst="rect">
              <a:avLst/>
            </a:prstGeom>
            <a:noFill/>
            <a:ln>
              <a:noFill/>
            </a:ln>
          </p:spPr>
          <p:txBody>
            <a:bodyPr anchorCtr="0" anchor="t" bIns="0" lIns="0" spcFirstLastPara="1" rIns="0" wrap="square" tIns="0">
              <a:spAutoFit/>
            </a:bodyPr>
            <a:lstStyle/>
            <a:p>
              <a:pPr indent="0" lvl="0" marL="0" rtl="0" algn="l">
                <a:spcBef>
                  <a:spcPts val="1200"/>
                </a:spcBef>
                <a:spcAft>
                  <a:spcPts val="1200"/>
                </a:spcAft>
                <a:buNone/>
              </a:pPr>
              <a:r>
                <a:rPr lang="en-US" sz="2400">
                  <a:latin typeface="Cambria Math"/>
                  <a:ea typeface="Cambria Math"/>
                  <a:cs typeface="Cambria Math"/>
                  <a:sym typeface="Cambria Math"/>
                </a:rPr>
                <a:t>Catered to movie-specific vocabulary</a:t>
              </a:r>
              <a:endParaRPr b="0" i="0" sz="1400" u="none" cap="none" strike="noStrike">
                <a:solidFill>
                  <a:srgbClr val="000000"/>
                </a:solidFill>
                <a:latin typeface="Cambria Math"/>
                <a:ea typeface="Cambria Math"/>
                <a:cs typeface="Cambria Math"/>
                <a:sym typeface="Cambria Math"/>
              </a:endParaRPr>
            </a:p>
          </p:txBody>
        </p:sp>
      </p:grpSp>
      <p:sp>
        <p:nvSpPr>
          <p:cNvPr id="267" name="Google Shape;267;p5"/>
          <p:cNvSpPr/>
          <p:nvPr/>
        </p:nvSpPr>
        <p:spPr>
          <a:xfrm rot="9440824">
            <a:off x="-1085128" y="-352001"/>
            <a:ext cx="2207069" cy="2091198"/>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sp>
      <p:pic>
        <p:nvPicPr>
          <p:cNvPr id="268" name="Google Shape;268;p5"/>
          <p:cNvPicPr preferRelativeResize="0"/>
          <p:nvPr/>
        </p:nvPicPr>
        <p:blipFill>
          <a:blip r:embed="rId5">
            <a:alphaModFix/>
          </a:blip>
          <a:stretch>
            <a:fillRect/>
          </a:stretch>
        </p:blipFill>
        <p:spPr>
          <a:xfrm>
            <a:off x="4693588" y="4840600"/>
            <a:ext cx="8900829" cy="469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06" name="Shape 106"/>
        <p:cNvGrpSpPr/>
        <p:nvPr/>
      </p:nvGrpSpPr>
      <p:grpSpPr>
        <a:xfrm>
          <a:off x="0" y="0"/>
          <a:ext cx="0" cy="0"/>
          <a:chOff x="0" y="0"/>
          <a:chExt cx="0" cy="0"/>
        </a:xfrm>
      </p:grpSpPr>
      <p:sp>
        <p:nvSpPr>
          <p:cNvPr id="107" name="Google Shape;107;g2de4e5c034c_0_0"/>
          <p:cNvSpPr txBox="1"/>
          <p:nvPr/>
        </p:nvSpPr>
        <p:spPr>
          <a:xfrm>
            <a:off x="2595519" y="3174550"/>
            <a:ext cx="11654400" cy="3151200"/>
          </a:xfrm>
          <a:prstGeom prst="rect">
            <a:avLst/>
          </a:prstGeom>
          <a:noFill/>
          <a:ln>
            <a:noFill/>
          </a:ln>
        </p:spPr>
        <p:txBody>
          <a:bodyPr anchorCtr="0" anchor="t" bIns="0" lIns="0" spcFirstLastPara="1" rIns="0" wrap="square" tIns="0">
            <a:spAutoFit/>
          </a:bodyPr>
          <a:lstStyle/>
          <a:p>
            <a:pPr indent="0" lvl="0" marL="0" rtl="0" algn="ctr">
              <a:lnSpc>
                <a:spcPct val="100993"/>
              </a:lnSpc>
              <a:spcBef>
                <a:spcPts val="0"/>
              </a:spcBef>
              <a:spcAft>
                <a:spcPts val="0"/>
              </a:spcAft>
              <a:buClr>
                <a:schemeClr val="dk1"/>
              </a:buClr>
              <a:buSzPts val="8457"/>
              <a:buFont typeface="Arial"/>
              <a:buNone/>
            </a:pPr>
            <a:r>
              <a:rPr b="1" lang="en-US" sz="2900">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b="1" lang="en-US" sz="2900">
                <a:solidFill>
                  <a:srgbClr val="64156F"/>
                </a:solidFill>
                <a:latin typeface="Poppins"/>
                <a:ea typeface="Poppins"/>
                <a:cs typeface="Poppins"/>
                <a:sym typeface="Poppins"/>
              </a:rPr>
              <a:t> </a:t>
            </a:r>
            <a:r>
              <a:rPr b="1" lang="en-US" sz="2900">
                <a:solidFill>
                  <a:schemeClr val="lt1"/>
                </a:solidFill>
                <a:latin typeface="Poppins"/>
                <a:ea typeface="Poppins"/>
                <a:cs typeface="Poppins"/>
                <a:sym typeface="Poppins"/>
              </a:rPr>
              <a:t>(...) </a:t>
            </a:r>
            <a:r>
              <a:rPr b="1" lang="en-US" sz="2900">
                <a:solidFill>
                  <a:srgbClr val="4D1354"/>
                </a:solidFill>
                <a:latin typeface="Poppins"/>
                <a:ea typeface="Poppins"/>
                <a:cs typeface="Poppins"/>
                <a:sym typeface="Poppins"/>
              </a:rPr>
              <a:t>i found some of the humour quite funny especially Alfred Molina’s character (...) </a:t>
            </a:r>
            <a:endParaRPr b="1" sz="2900">
              <a:solidFill>
                <a:srgbClr val="4D1354"/>
              </a:solidFill>
              <a:latin typeface="Poppins"/>
              <a:ea typeface="Poppins"/>
              <a:cs typeface="Poppins"/>
              <a:sym typeface="Poppins"/>
            </a:endParaRPr>
          </a:p>
          <a:p>
            <a:pPr indent="0" lvl="0" marL="0" rtl="0" algn="ctr">
              <a:lnSpc>
                <a:spcPct val="100993"/>
              </a:lnSpc>
              <a:spcBef>
                <a:spcPts val="0"/>
              </a:spcBef>
              <a:spcAft>
                <a:spcPts val="0"/>
              </a:spcAft>
              <a:buClr>
                <a:schemeClr val="dk1"/>
              </a:buClr>
              <a:buSzPts val="8457"/>
              <a:buFont typeface="Arial"/>
              <a:buNone/>
            </a:pPr>
            <a:r>
              <a:rPr b="1" lang="en-US" sz="2900">
                <a:solidFill>
                  <a:srgbClr val="4D1354"/>
                </a:solidFill>
                <a:latin typeface="Poppins"/>
                <a:ea typeface="Poppins"/>
                <a:cs typeface="Poppins"/>
                <a:sym typeface="Poppins"/>
              </a:rPr>
              <a:t>I suggest you give it a go. Some parts are a bit poor and the acting needs polishing. But it's watchable.</a:t>
            </a:r>
            <a:endParaRPr b="1" sz="2900">
              <a:solidFill>
                <a:srgbClr val="4D1354"/>
              </a:solidFill>
              <a:latin typeface="Cambria Math"/>
              <a:ea typeface="Cambria Math"/>
              <a:cs typeface="Cambria Math"/>
              <a:sym typeface="Cambria Math"/>
            </a:endParaRPr>
          </a:p>
          <a:p>
            <a:pPr indent="0" lvl="0" marL="0" marR="0" rtl="0" algn="ctr">
              <a:lnSpc>
                <a:spcPct val="100993"/>
              </a:lnSpc>
              <a:spcBef>
                <a:spcPts val="0"/>
              </a:spcBef>
              <a:spcAft>
                <a:spcPts val="0"/>
              </a:spcAft>
              <a:buClr>
                <a:srgbClr val="000000"/>
              </a:buClr>
              <a:buSzPts val="8457"/>
              <a:buFont typeface="Arial"/>
              <a:buNone/>
            </a:pPr>
            <a:r>
              <a:t/>
            </a:r>
            <a:endParaRPr b="1" sz="2900">
              <a:solidFill>
                <a:srgbClr val="FFFFFF"/>
              </a:solidFill>
              <a:latin typeface="Poppins"/>
              <a:ea typeface="Poppins"/>
              <a:cs typeface="Poppins"/>
              <a:sym typeface="Poppins"/>
            </a:endParaRPr>
          </a:p>
        </p:txBody>
      </p:sp>
      <p:sp>
        <p:nvSpPr>
          <p:cNvPr id="108" name="Google Shape;108;g2de4e5c034c_0_0"/>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7/10</a:t>
            </a:r>
            <a:endParaRPr b="1" i="0" sz="2800" u="none" cap="none" strike="noStrike">
              <a:solidFill>
                <a:srgbClr val="4D1354"/>
              </a:solidFill>
              <a:latin typeface="Cambria Math"/>
              <a:ea typeface="Cambria Math"/>
              <a:cs typeface="Cambria Math"/>
              <a:sym typeface="Cambria Math"/>
            </a:endParaRPr>
          </a:p>
        </p:txBody>
      </p:sp>
      <p:sp>
        <p:nvSpPr>
          <p:cNvPr id="109" name="Google Shape;109;g2de4e5c034c_0_0"/>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10" name="Google Shape;110;g2de4e5c034c_0_0"/>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11" name="Google Shape;111;g2de4e5c034c_0_0"/>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de4e5c034c_0_137"/>
          <p:cNvSpPr/>
          <p:nvPr/>
        </p:nvSpPr>
        <p:spPr>
          <a:xfrm rot="8367651">
            <a:off x="-4937957" y="-3661074"/>
            <a:ext cx="9055078" cy="8059019"/>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sp>
      <p:sp>
        <p:nvSpPr>
          <p:cNvPr id="274" name="Google Shape;274;g2de4e5c034c_0_137"/>
          <p:cNvSpPr/>
          <p:nvPr/>
        </p:nvSpPr>
        <p:spPr>
          <a:xfrm rot="6429957">
            <a:off x="15919474" y="8178719"/>
            <a:ext cx="3787812" cy="3622094"/>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4">
              <a:alphaModFix/>
            </a:blip>
            <a:stretch>
              <a:fillRect b="0" l="0" r="0" t="0"/>
            </a:stretch>
          </a:blipFill>
          <a:ln>
            <a:noFill/>
          </a:ln>
        </p:spPr>
      </p:sp>
      <p:pic>
        <p:nvPicPr>
          <p:cNvPr id="275" name="Google Shape;275;g2de4e5c034c_0_137"/>
          <p:cNvPicPr preferRelativeResize="0"/>
          <p:nvPr/>
        </p:nvPicPr>
        <p:blipFill>
          <a:blip r:embed="rId5">
            <a:alphaModFix/>
          </a:blip>
          <a:stretch>
            <a:fillRect/>
          </a:stretch>
        </p:blipFill>
        <p:spPr>
          <a:xfrm>
            <a:off x="838675" y="1811300"/>
            <a:ext cx="16022826" cy="7334825"/>
          </a:xfrm>
          <a:prstGeom prst="rect">
            <a:avLst/>
          </a:prstGeom>
          <a:noFill/>
          <a:ln>
            <a:noFill/>
          </a:ln>
        </p:spPr>
      </p:pic>
      <p:sp>
        <p:nvSpPr>
          <p:cNvPr id="276" name="Google Shape;276;g2de4e5c034c_0_137"/>
          <p:cNvSpPr txBox="1"/>
          <p:nvPr/>
        </p:nvSpPr>
        <p:spPr>
          <a:xfrm>
            <a:off x="4254500" y="933800"/>
            <a:ext cx="10928700" cy="877500"/>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Clr>
                <a:srgbClr val="000000"/>
              </a:buClr>
              <a:buSzPts val="7872"/>
              <a:buFont typeface="Arial"/>
              <a:buNone/>
            </a:pPr>
            <a:r>
              <a:rPr b="1" lang="en-US" sz="5700">
                <a:latin typeface="Cambria Math"/>
                <a:ea typeface="Cambria Math"/>
                <a:cs typeface="Cambria Math"/>
                <a:sym typeface="Cambria Math"/>
              </a:rPr>
              <a:t>Text processing is a complex task!</a:t>
            </a:r>
            <a:endParaRPr b="1" i="0" sz="5700" u="none" cap="none" strike="noStrike">
              <a:solidFill>
                <a:srgbClr val="000000"/>
              </a:solidFill>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6"/>
          <p:cNvSpPr txBox="1"/>
          <p:nvPr/>
        </p:nvSpPr>
        <p:spPr>
          <a:xfrm>
            <a:off x="2284661" y="3428998"/>
            <a:ext cx="4574700" cy="699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45"/>
              <a:buFont typeface="Arial"/>
              <a:buNone/>
            </a:pPr>
            <a:r>
              <a:rPr b="1" lang="en-US" sz="4545">
                <a:latin typeface="Cambria Math"/>
                <a:ea typeface="Cambria Math"/>
                <a:cs typeface="Cambria Math"/>
                <a:sym typeface="Cambria Math"/>
              </a:rPr>
              <a:t>Bag of Words</a:t>
            </a:r>
            <a:endParaRPr b="1" i="0" sz="2100" u="none" cap="none" strike="noStrike">
              <a:solidFill>
                <a:srgbClr val="000000"/>
              </a:solidFill>
              <a:latin typeface="Cambria Math"/>
              <a:ea typeface="Cambria Math"/>
              <a:cs typeface="Cambria Math"/>
              <a:sym typeface="Cambria Math"/>
            </a:endParaRPr>
          </a:p>
        </p:txBody>
      </p:sp>
      <p:sp>
        <p:nvSpPr>
          <p:cNvPr id="282" name="Google Shape;282;p6"/>
          <p:cNvSpPr txBox="1"/>
          <p:nvPr/>
        </p:nvSpPr>
        <p:spPr>
          <a:xfrm>
            <a:off x="1570951" y="4301625"/>
            <a:ext cx="5654700" cy="991200"/>
          </a:xfrm>
          <a:prstGeom prst="rect">
            <a:avLst/>
          </a:prstGeom>
          <a:noFill/>
          <a:ln>
            <a:noFill/>
          </a:ln>
        </p:spPr>
        <p:txBody>
          <a:bodyPr anchorCtr="0" anchor="t" bIns="0" lIns="0" spcFirstLastPara="1" rIns="0" wrap="square" tIns="0">
            <a:spAutoFit/>
          </a:bodyPr>
          <a:lstStyle/>
          <a:p>
            <a:pPr indent="-433069" lvl="0" marL="457200" rtl="0" algn="l">
              <a:spcBef>
                <a:spcPts val="1200"/>
              </a:spcBef>
              <a:spcAft>
                <a:spcPts val="0"/>
              </a:spcAft>
              <a:buSzPts val="3220"/>
              <a:buFont typeface="Cambria Math"/>
              <a:buChar char="-"/>
            </a:pPr>
            <a:r>
              <a:rPr lang="en-US" sz="3220">
                <a:latin typeface="Cambria Math"/>
                <a:ea typeface="Cambria Math"/>
                <a:cs typeface="Cambria Math"/>
                <a:sym typeface="Cambria Math"/>
              </a:rPr>
              <a:t>baseline: Linear Regression</a:t>
            </a:r>
            <a:endParaRPr sz="3220">
              <a:latin typeface="Cambria Math"/>
              <a:ea typeface="Cambria Math"/>
              <a:cs typeface="Cambria Math"/>
              <a:sym typeface="Cambria Math"/>
            </a:endParaRPr>
          </a:p>
          <a:p>
            <a:pPr indent="-433069" lvl="0" marL="457200" rtl="0" algn="l">
              <a:spcBef>
                <a:spcPts val="0"/>
              </a:spcBef>
              <a:spcAft>
                <a:spcPts val="0"/>
              </a:spcAft>
              <a:buSzPts val="3220"/>
              <a:buFont typeface="Cambria Math"/>
              <a:buChar char="-"/>
            </a:pPr>
            <a:r>
              <a:rPr lang="en-US" sz="3220">
                <a:latin typeface="Cambria Math"/>
                <a:ea typeface="Cambria Math"/>
                <a:cs typeface="Cambria Math"/>
                <a:sym typeface="Cambria Math"/>
              </a:rPr>
              <a:t>removed informative words</a:t>
            </a:r>
            <a:endParaRPr b="0" i="0" sz="2100" u="none" cap="none" strike="noStrike">
              <a:solidFill>
                <a:srgbClr val="000000"/>
              </a:solidFill>
              <a:latin typeface="Cambria Math"/>
              <a:ea typeface="Cambria Math"/>
              <a:cs typeface="Cambria Math"/>
              <a:sym typeface="Cambria Math"/>
            </a:endParaRPr>
          </a:p>
        </p:txBody>
      </p:sp>
      <p:sp>
        <p:nvSpPr>
          <p:cNvPr id="283" name="Google Shape;283;p6"/>
          <p:cNvSpPr txBox="1"/>
          <p:nvPr/>
        </p:nvSpPr>
        <p:spPr>
          <a:xfrm>
            <a:off x="10826572" y="3428693"/>
            <a:ext cx="5867700" cy="7002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Clr>
                <a:srgbClr val="000000"/>
              </a:buClr>
              <a:buSzPts val="3849"/>
              <a:buFont typeface="Arial"/>
              <a:buNone/>
            </a:pPr>
            <a:r>
              <a:rPr b="1" lang="en-US" sz="4549">
                <a:latin typeface="Cambria Math"/>
                <a:ea typeface="Cambria Math"/>
                <a:cs typeface="Cambria Math"/>
                <a:sym typeface="Cambria Math"/>
              </a:rPr>
              <a:t>Random Forests</a:t>
            </a:r>
            <a:endParaRPr b="1" i="0" sz="2100" u="none" cap="none" strike="noStrike">
              <a:solidFill>
                <a:srgbClr val="000000"/>
              </a:solidFill>
              <a:latin typeface="Cambria Math"/>
              <a:ea typeface="Cambria Math"/>
              <a:cs typeface="Cambria Math"/>
              <a:sym typeface="Cambria Math"/>
            </a:endParaRPr>
          </a:p>
        </p:txBody>
      </p:sp>
      <p:sp>
        <p:nvSpPr>
          <p:cNvPr id="284" name="Google Shape;284;p6"/>
          <p:cNvSpPr txBox="1"/>
          <p:nvPr/>
        </p:nvSpPr>
        <p:spPr>
          <a:xfrm>
            <a:off x="11153133" y="4301626"/>
            <a:ext cx="4867200" cy="991200"/>
          </a:xfrm>
          <a:prstGeom prst="rect">
            <a:avLst/>
          </a:prstGeom>
          <a:noFill/>
          <a:ln>
            <a:noFill/>
          </a:ln>
        </p:spPr>
        <p:txBody>
          <a:bodyPr anchorCtr="0" anchor="t" bIns="0" lIns="0" spcFirstLastPara="1" rIns="0" wrap="square" tIns="0">
            <a:spAutoFit/>
          </a:bodyPr>
          <a:lstStyle/>
          <a:p>
            <a:pPr indent="-433069" lvl="0" marL="457200" marR="0" rtl="0" algn="l">
              <a:lnSpc>
                <a:spcPct val="100000"/>
              </a:lnSpc>
              <a:spcBef>
                <a:spcPts val="1200"/>
              </a:spcBef>
              <a:spcAft>
                <a:spcPts val="0"/>
              </a:spcAft>
              <a:buSzPts val="3220"/>
              <a:buFont typeface="Cambria Math"/>
              <a:buChar char="-"/>
            </a:pPr>
            <a:r>
              <a:rPr lang="en-US" sz="3220">
                <a:latin typeface="Cambria Math"/>
                <a:ea typeface="Cambria Math"/>
                <a:cs typeface="Cambria Math"/>
                <a:sym typeface="Cambria Math"/>
              </a:rPr>
              <a:t>Glove embeddings</a:t>
            </a:r>
            <a:endParaRPr sz="3220">
              <a:latin typeface="Cambria Math"/>
              <a:ea typeface="Cambria Math"/>
              <a:cs typeface="Cambria Math"/>
              <a:sym typeface="Cambria Math"/>
            </a:endParaRPr>
          </a:p>
          <a:p>
            <a:pPr indent="-433069" lvl="0" marL="457200" marR="0" rtl="0" algn="l">
              <a:lnSpc>
                <a:spcPct val="100000"/>
              </a:lnSpc>
              <a:spcBef>
                <a:spcPts val="0"/>
              </a:spcBef>
              <a:spcAft>
                <a:spcPts val="0"/>
              </a:spcAft>
              <a:buSzPts val="3220"/>
              <a:buFont typeface="Cambria Math"/>
              <a:buChar char="-"/>
            </a:pPr>
            <a:r>
              <a:rPr lang="en-US" sz="3220">
                <a:latin typeface="Cambria Math"/>
                <a:ea typeface="Cambria Math"/>
                <a:cs typeface="Cambria Math"/>
                <a:sym typeface="Cambria Math"/>
              </a:rPr>
              <a:t>non-linear relationships</a:t>
            </a:r>
            <a:endParaRPr sz="3220">
              <a:latin typeface="Cambria Math"/>
              <a:ea typeface="Cambria Math"/>
              <a:cs typeface="Cambria Math"/>
              <a:sym typeface="Cambria Math"/>
            </a:endParaRPr>
          </a:p>
        </p:txBody>
      </p:sp>
      <p:sp>
        <p:nvSpPr>
          <p:cNvPr id="285" name="Google Shape;285;p6"/>
          <p:cNvSpPr txBox="1"/>
          <p:nvPr/>
        </p:nvSpPr>
        <p:spPr>
          <a:xfrm>
            <a:off x="1198017" y="912287"/>
            <a:ext cx="15811500" cy="143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545"/>
              <a:buFont typeface="Arial"/>
              <a:buNone/>
            </a:pPr>
            <a:r>
              <a:rPr b="1" lang="en-US" sz="9345">
                <a:latin typeface="Cambria Math"/>
                <a:ea typeface="Cambria Math"/>
                <a:cs typeface="Cambria Math"/>
                <a:sym typeface="Cambria Math"/>
              </a:rPr>
              <a:t>Model Training</a:t>
            </a:r>
            <a:endParaRPr b="1" i="0" sz="1200" u="none" cap="none" strike="noStrike">
              <a:solidFill>
                <a:srgbClr val="000000"/>
              </a:solidFill>
              <a:latin typeface="Cambria Math"/>
              <a:ea typeface="Cambria Math"/>
              <a:cs typeface="Cambria Math"/>
              <a:sym typeface="Cambria Math"/>
            </a:endParaRPr>
          </a:p>
        </p:txBody>
      </p:sp>
      <p:sp>
        <p:nvSpPr>
          <p:cNvPr id="286" name="Google Shape;286;p6"/>
          <p:cNvSpPr txBox="1"/>
          <p:nvPr/>
        </p:nvSpPr>
        <p:spPr>
          <a:xfrm>
            <a:off x="2110961" y="6677023"/>
            <a:ext cx="4574700" cy="699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45"/>
              <a:buFont typeface="Arial"/>
              <a:buNone/>
            </a:pPr>
            <a:r>
              <a:rPr b="1" lang="en-US" sz="4545">
                <a:latin typeface="Cambria Math"/>
                <a:ea typeface="Cambria Math"/>
                <a:cs typeface="Cambria Math"/>
                <a:sym typeface="Cambria Math"/>
              </a:rPr>
              <a:t>LSTMs</a:t>
            </a:r>
            <a:endParaRPr b="1" i="0" sz="2100" u="none" cap="none" strike="noStrike">
              <a:solidFill>
                <a:srgbClr val="000000"/>
              </a:solidFill>
              <a:latin typeface="Cambria Math"/>
              <a:ea typeface="Cambria Math"/>
              <a:cs typeface="Cambria Math"/>
              <a:sym typeface="Cambria Math"/>
            </a:endParaRPr>
          </a:p>
        </p:txBody>
      </p:sp>
      <p:sp>
        <p:nvSpPr>
          <p:cNvPr id="287" name="Google Shape;287;p6"/>
          <p:cNvSpPr txBox="1"/>
          <p:nvPr/>
        </p:nvSpPr>
        <p:spPr>
          <a:xfrm>
            <a:off x="1734275" y="7576125"/>
            <a:ext cx="6501900" cy="1982400"/>
          </a:xfrm>
          <a:prstGeom prst="rect">
            <a:avLst/>
          </a:prstGeom>
          <a:noFill/>
          <a:ln>
            <a:noFill/>
          </a:ln>
        </p:spPr>
        <p:txBody>
          <a:bodyPr anchorCtr="0" anchor="t" bIns="0" lIns="0" spcFirstLastPara="1" rIns="0" wrap="square" tIns="0">
            <a:spAutoFit/>
          </a:bodyPr>
          <a:lstStyle/>
          <a:p>
            <a:pPr indent="-433069" lvl="0" marL="457200" rtl="0" algn="l">
              <a:spcBef>
                <a:spcPts val="1200"/>
              </a:spcBef>
              <a:spcAft>
                <a:spcPts val="0"/>
              </a:spcAft>
              <a:buSzPts val="3220"/>
              <a:buFont typeface="Cambria Math"/>
              <a:buChar char="-"/>
            </a:pPr>
            <a:r>
              <a:rPr lang="en-US" sz="3220">
                <a:latin typeface="Cambria Math"/>
                <a:ea typeface="Cambria Math"/>
                <a:cs typeface="Cambria Math"/>
                <a:sym typeface="Cambria Math"/>
              </a:rPr>
              <a:t>RNN that captures dependencies</a:t>
            </a:r>
            <a:endParaRPr sz="3220">
              <a:latin typeface="Cambria Math"/>
              <a:ea typeface="Cambria Math"/>
              <a:cs typeface="Cambria Math"/>
              <a:sym typeface="Cambria Math"/>
            </a:endParaRPr>
          </a:p>
          <a:p>
            <a:pPr indent="-433069" lvl="0" marL="457200" rtl="0" algn="l">
              <a:spcBef>
                <a:spcPts val="0"/>
              </a:spcBef>
              <a:spcAft>
                <a:spcPts val="0"/>
              </a:spcAft>
              <a:buSzPts val="3220"/>
              <a:buFont typeface="Cambria Math"/>
              <a:buChar char="-"/>
            </a:pPr>
            <a:r>
              <a:rPr lang="en-US" sz="3220">
                <a:latin typeface="Cambria Math"/>
                <a:ea typeface="Cambria Math"/>
                <a:cs typeface="Cambria Math"/>
                <a:sym typeface="Cambria Math"/>
              </a:rPr>
              <a:t>handles varying length</a:t>
            </a:r>
            <a:endParaRPr sz="3220">
              <a:latin typeface="Cambria Math"/>
              <a:ea typeface="Cambria Math"/>
              <a:cs typeface="Cambria Math"/>
              <a:sym typeface="Cambria Math"/>
            </a:endParaRPr>
          </a:p>
          <a:p>
            <a:pPr indent="-433069" lvl="0" marL="457200" rtl="0" algn="l">
              <a:spcBef>
                <a:spcPts val="0"/>
              </a:spcBef>
              <a:spcAft>
                <a:spcPts val="0"/>
              </a:spcAft>
              <a:buSzPts val="3220"/>
              <a:buFont typeface="Cambria Math"/>
              <a:buChar char="-"/>
            </a:pPr>
            <a:r>
              <a:rPr lang="en-US" sz="3220">
                <a:latin typeface="Cambria Math"/>
                <a:ea typeface="Cambria Math"/>
                <a:cs typeface="Cambria Math"/>
                <a:sym typeface="Cambria Math"/>
              </a:rPr>
              <a:t>trained from scratch/ pre-trained embeddings</a:t>
            </a:r>
            <a:endParaRPr sz="3220">
              <a:latin typeface="Cambria Math"/>
              <a:ea typeface="Cambria Math"/>
              <a:cs typeface="Cambria Math"/>
              <a:sym typeface="Cambria Math"/>
            </a:endParaRPr>
          </a:p>
        </p:txBody>
      </p:sp>
      <p:sp>
        <p:nvSpPr>
          <p:cNvPr id="288" name="Google Shape;288;p6"/>
          <p:cNvSpPr txBox="1"/>
          <p:nvPr/>
        </p:nvSpPr>
        <p:spPr>
          <a:xfrm>
            <a:off x="11299386" y="6677023"/>
            <a:ext cx="4574700" cy="699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845"/>
              <a:buFont typeface="Arial"/>
              <a:buNone/>
            </a:pPr>
            <a:r>
              <a:rPr b="1" lang="en-US" sz="4545">
                <a:latin typeface="Cambria Math"/>
                <a:ea typeface="Cambria Math"/>
                <a:cs typeface="Cambria Math"/>
                <a:sym typeface="Cambria Math"/>
              </a:rPr>
              <a:t>Bert</a:t>
            </a:r>
            <a:endParaRPr b="1" i="0" sz="2100" u="none" cap="none" strike="noStrike">
              <a:solidFill>
                <a:srgbClr val="000000"/>
              </a:solidFill>
              <a:latin typeface="Cambria Math"/>
              <a:ea typeface="Cambria Math"/>
              <a:cs typeface="Cambria Math"/>
              <a:sym typeface="Cambria Math"/>
            </a:endParaRPr>
          </a:p>
        </p:txBody>
      </p:sp>
      <p:sp>
        <p:nvSpPr>
          <p:cNvPr id="289" name="Google Shape;289;p6"/>
          <p:cNvSpPr txBox="1"/>
          <p:nvPr/>
        </p:nvSpPr>
        <p:spPr>
          <a:xfrm>
            <a:off x="10975625" y="7576125"/>
            <a:ext cx="6282600" cy="1486800"/>
          </a:xfrm>
          <a:prstGeom prst="rect">
            <a:avLst/>
          </a:prstGeom>
          <a:noFill/>
          <a:ln>
            <a:noFill/>
          </a:ln>
        </p:spPr>
        <p:txBody>
          <a:bodyPr anchorCtr="0" anchor="t" bIns="0" lIns="0" spcFirstLastPara="1" rIns="0" wrap="square" tIns="0">
            <a:spAutoFit/>
          </a:bodyPr>
          <a:lstStyle/>
          <a:p>
            <a:pPr indent="-433069" lvl="0" marL="457200" rtl="0" algn="l">
              <a:spcBef>
                <a:spcPts val="1200"/>
              </a:spcBef>
              <a:spcAft>
                <a:spcPts val="0"/>
              </a:spcAft>
              <a:buSzPts val="3220"/>
              <a:buFont typeface="Cambria Math"/>
              <a:buChar char="-"/>
            </a:pPr>
            <a:r>
              <a:rPr lang="en-US" sz="3220">
                <a:latin typeface="Cambria Math"/>
                <a:ea typeface="Cambria Math"/>
                <a:cs typeface="Cambria Math"/>
                <a:sym typeface="Cambria Math"/>
              </a:rPr>
              <a:t>Autoencoder using transformers</a:t>
            </a:r>
            <a:endParaRPr sz="3220">
              <a:latin typeface="Cambria Math"/>
              <a:ea typeface="Cambria Math"/>
              <a:cs typeface="Cambria Math"/>
              <a:sym typeface="Cambria Math"/>
            </a:endParaRPr>
          </a:p>
          <a:p>
            <a:pPr indent="-433069" lvl="0" marL="457200" rtl="0" algn="l">
              <a:spcBef>
                <a:spcPts val="0"/>
              </a:spcBef>
              <a:spcAft>
                <a:spcPts val="0"/>
              </a:spcAft>
              <a:buSzPts val="3220"/>
              <a:buFont typeface="Cambria Math"/>
              <a:buChar char="-"/>
            </a:pPr>
            <a:r>
              <a:rPr lang="en-US" sz="3220">
                <a:latin typeface="Cambria Math"/>
                <a:ea typeface="Cambria Math"/>
                <a:cs typeface="Cambria Math"/>
                <a:sym typeface="Cambria Math"/>
              </a:rPr>
              <a:t>also understands context</a:t>
            </a:r>
            <a:endParaRPr sz="3220">
              <a:latin typeface="Cambria Math"/>
              <a:ea typeface="Cambria Math"/>
              <a:cs typeface="Cambria Math"/>
              <a:sym typeface="Cambria Math"/>
            </a:endParaRPr>
          </a:p>
          <a:p>
            <a:pPr indent="-433069" lvl="0" marL="457200" rtl="0" algn="l">
              <a:spcBef>
                <a:spcPts val="0"/>
              </a:spcBef>
              <a:spcAft>
                <a:spcPts val="0"/>
              </a:spcAft>
              <a:buSzPts val="3220"/>
              <a:buFont typeface="Cambria Math"/>
              <a:buChar char="-"/>
            </a:pPr>
            <a:r>
              <a:rPr lang="en-US" sz="3220">
                <a:latin typeface="Cambria Math"/>
                <a:ea typeface="Cambria Math"/>
                <a:cs typeface="Cambria Math"/>
                <a:sym typeface="Cambria Math"/>
              </a:rPr>
              <a:t>fine-tuned last layers</a:t>
            </a:r>
            <a:endParaRPr sz="3220">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293" name="Shape 293"/>
        <p:cNvGrpSpPr/>
        <p:nvPr/>
      </p:nvGrpSpPr>
      <p:grpSpPr>
        <a:xfrm>
          <a:off x="0" y="0"/>
          <a:ext cx="0" cy="0"/>
          <a:chOff x="0" y="0"/>
          <a:chExt cx="0" cy="0"/>
        </a:xfrm>
      </p:grpSpPr>
      <p:sp>
        <p:nvSpPr>
          <p:cNvPr id="294" name="Google Shape;294;p7"/>
          <p:cNvSpPr/>
          <p:nvPr/>
        </p:nvSpPr>
        <p:spPr>
          <a:xfrm rot="1025780">
            <a:off x="13875505" y="-2337467"/>
            <a:ext cx="8275792" cy="791372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295" name="Google Shape;295;p7"/>
          <p:cNvSpPr/>
          <p:nvPr/>
        </p:nvSpPr>
        <p:spPr>
          <a:xfrm rot="-9081465">
            <a:off x="-4758708" y="4620317"/>
            <a:ext cx="8275792" cy="791372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pic>
        <p:nvPicPr>
          <p:cNvPr id="296" name="Google Shape;296;p7"/>
          <p:cNvPicPr preferRelativeResize="0"/>
          <p:nvPr/>
        </p:nvPicPr>
        <p:blipFill>
          <a:blip r:embed="rId4">
            <a:alphaModFix/>
          </a:blip>
          <a:stretch>
            <a:fillRect/>
          </a:stretch>
        </p:blipFill>
        <p:spPr>
          <a:xfrm>
            <a:off x="1845700" y="2506125"/>
            <a:ext cx="13472700" cy="564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00" name="Shape 300"/>
        <p:cNvGrpSpPr/>
        <p:nvPr/>
      </p:nvGrpSpPr>
      <p:grpSpPr>
        <a:xfrm>
          <a:off x="0" y="0"/>
          <a:ext cx="0" cy="0"/>
          <a:chOff x="0" y="0"/>
          <a:chExt cx="0" cy="0"/>
        </a:xfrm>
      </p:grpSpPr>
      <p:sp>
        <p:nvSpPr>
          <p:cNvPr id="301" name="Google Shape;301;g2de4e5c034c_0_203"/>
          <p:cNvSpPr txBox="1"/>
          <p:nvPr/>
        </p:nvSpPr>
        <p:spPr>
          <a:xfrm>
            <a:off x="1094989" y="4482300"/>
            <a:ext cx="15568800" cy="1322400"/>
          </a:xfrm>
          <a:prstGeom prst="rect">
            <a:avLst/>
          </a:prstGeom>
          <a:noFill/>
          <a:ln>
            <a:noFill/>
          </a:ln>
        </p:spPr>
        <p:txBody>
          <a:bodyPr anchorCtr="0" anchor="t" bIns="0" lIns="0" spcFirstLastPara="1" rIns="0" wrap="square" tIns="0">
            <a:spAutoFit/>
          </a:bodyPr>
          <a:lstStyle/>
          <a:p>
            <a:pPr indent="0" lvl="0" marL="457200" marR="0" rtl="0" algn="l">
              <a:lnSpc>
                <a:spcPct val="90000"/>
              </a:lnSpc>
              <a:spcBef>
                <a:spcPts val="0"/>
              </a:spcBef>
              <a:spcAft>
                <a:spcPts val="0"/>
              </a:spcAft>
              <a:buNone/>
            </a:pPr>
            <a:r>
              <a:rPr lang="en-US" sz="9545">
                <a:solidFill>
                  <a:srgbClr val="FFFFFF"/>
                </a:solidFill>
                <a:latin typeface="Cambria Math"/>
                <a:ea typeface="Cambria Math"/>
                <a:cs typeface="Cambria Math"/>
                <a:sym typeface="Cambria Math"/>
              </a:rPr>
              <a:t>3</a:t>
            </a:r>
            <a:r>
              <a:rPr lang="en-US" sz="9545">
                <a:solidFill>
                  <a:srgbClr val="FFFFFF"/>
                </a:solidFill>
                <a:latin typeface="Cambria Math"/>
                <a:ea typeface="Cambria Math"/>
                <a:cs typeface="Cambria Math"/>
                <a:sym typeface="Cambria Math"/>
              </a:rPr>
              <a:t>. Key Findings</a:t>
            </a:r>
            <a:endParaRPr b="0" i="0" sz="1400" u="none" cap="none" strike="noStrike">
              <a:solidFill>
                <a:srgbClr val="000000"/>
              </a:solidFill>
              <a:latin typeface="Cambria Math"/>
              <a:ea typeface="Cambria Math"/>
              <a:cs typeface="Cambria Math"/>
              <a:sym typeface="Cambria Math"/>
            </a:endParaRPr>
          </a:p>
        </p:txBody>
      </p:sp>
      <p:sp>
        <p:nvSpPr>
          <p:cNvPr id="302" name="Google Shape;302;g2de4e5c034c_0_203"/>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303" name="Google Shape;303;g2de4e5c034c_0_203"/>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304" name="Google Shape;304;g2de4e5c034c_0_203"/>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de4e5c034c_0_210"/>
          <p:cNvSpPr txBox="1"/>
          <p:nvPr/>
        </p:nvSpPr>
        <p:spPr>
          <a:xfrm>
            <a:off x="1198017" y="912287"/>
            <a:ext cx="15811500" cy="143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545"/>
              <a:buFont typeface="Arial"/>
              <a:buNone/>
            </a:pPr>
            <a:r>
              <a:rPr b="1" lang="en-US" sz="9345">
                <a:latin typeface="Cambria Math"/>
                <a:ea typeface="Cambria Math"/>
                <a:cs typeface="Cambria Math"/>
                <a:sym typeface="Cambria Math"/>
              </a:rPr>
              <a:t>Performance Metrics</a:t>
            </a:r>
            <a:endParaRPr b="1" i="0" sz="1200" u="none" cap="none" strike="noStrike">
              <a:solidFill>
                <a:srgbClr val="000000"/>
              </a:solidFill>
              <a:latin typeface="Cambria Math"/>
              <a:ea typeface="Cambria Math"/>
              <a:cs typeface="Cambria Math"/>
              <a:sym typeface="Cambria Math"/>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13" name="Shape 313"/>
        <p:cNvGrpSpPr/>
        <p:nvPr/>
      </p:nvGrpSpPr>
      <p:grpSpPr>
        <a:xfrm>
          <a:off x="0" y="0"/>
          <a:ext cx="0" cy="0"/>
          <a:chOff x="0" y="0"/>
          <a:chExt cx="0" cy="0"/>
        </a:xfrm>
      </p:grpSpPr>
      <p:sp>
        <p:nvSpPr>
          <p:cNvPr id="314" name="Google Shape;314;g2de4e5c034c_0_151"/>
          <p:cNvSpPr txBox="1"/>
          <p:nvPr/>
        </p:nvSpPr>
        <p:spPr>
          <a:xfrm>
            <a:off x="2124256" y="1628921"/>
            <a:ext cx="14039400" cy="1354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8799"/>
              <a:buFont typeface="Arial"/>
              <a:buNone/>
            </a:pPr>
            <a:r>
              <a:rPr b="1" lang="en-US" sz="8799">
                <a:solidFill>
                  <a:srgbClr val="FFFFFF"/>
                </a:solidFill>
                <a:latin typeface="Cambria Math"/>
                <a:ea typeface="Cambria Math"/>
                <a:cs typeface="Cambria Math"/>
                <a:sym typeface="Cambria Math"/>
              </a:rPr>
              <a:t>Interpretation</a:t>
            </a:r>
            <a:endParaRPr b="0" i="0" sz="1400" u="none" cap="none" strike="noStrike">
              <a:solidFill>
                <a:srgbClr val="000000"/>
              </a:solidFill>
              <a:latin typeface="Cambria Math"/>
              <a:ea typeface="Cambria Math"/>
              <a:cs typeface="Cambria Math"/>
              <a:sym typeface="Cambria Math"/>
            </a:endParaRPr>
          </a:p>
        </p:txBody>
      </p:sp>
      <p:sp>
        <p:nvSpPr>
          <p:cNvPr id="315" name="Google Shape;315;g2de4e5c034c_0_151"/>
          <p:cNvSpPr txBox="1"/>
          <p:nvPr/>
        </p:nvSpPr>
        <p:spPr>
          <a:xfrm>
            <a:off x="4436975" y="3429000"/>
            <a:ext cx="9657300" cy="1239000"/>
          </a:xfrm>
          <a:prstGeom prst="rect">
            <a:avLst/>
          </a:prstGeom>
          <a:noFill/>
          <a:ln>
            <a:noFill/>
          </a:ln>
        </p:spPr>
        <p:txBody>
          <a:bodyPr anchorCtr="0" anchor="t" bIns="0" lIns="0" spcFirstLastPara="1" rIns="0" wrap="square" tIns="0">
            <a:spAutoFit/>
          </a:bodyPr>
          <a:lstStyle/>
          <a:p>
            <a:pPr indent="-450850" lvl="0" marL="457200" marR="0" rtl="0" algn="l">
              <a:lnSpc>
                <a:spcPct val="130000"/>
              </a:lnSpc>
              <a:spcBef>
                <a:spcPts val="0"/>
              </a:spcBef>
              <a:spcAft>
                <a:spcPts val="0"/>
              </a:spcAft>
              <a:buClr>
                <a:srgbClr val="FFFFFF"/>
              </a:buClr>
              <a:buSzPts val="3500"/>
              <a:buFont typeface="Cambria Math"/>
              <a:buChar char="●"/>
            </a:pPr>
            <a:r>
              <a:rPr lang="en-US" sz="3500">
                <a:solidFill>
                  <a:srgbClr val="FFFFFF"/>
                </a:solidFill>
                <a:latin typeface="Cambria Math"/>
                <a:ea typeface="Cambria Math"/>
                <a:cs typeface="Cambria Math"/>
                <a:sym typeface="Cambria Math"/>
              </a:rPr>
              <a:t>Bag of Words: simple, but ineffective due to its inability to capture context</a:t>
            </a:r>
            <a:endParaRPr sz="3500">
              <a:solidFill>
                <a:srgbClr val="FFFFFF"/>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317" name="Google Shape;317;g2de4e5c034c_0_151"/>
          <p:cNvSpPr/>
          <p:nvPr/>
        </p:nvSpPr>
        <p:spPr>
          <a:xfrm rot="-9079258">
            <a:off x="-4756397" y="4617292"/>
            <a:ext cx="8277473" cy="791533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318" name="Google Shape;318;g2de4e5c034c_0_151"/>
          <p:cNvSpPr txBox="1"/>
          <p:nvPr/>
        </p:nvSpPr>
        <p:spPr>
          <a:xfrm>
            <a:off x="4436975" y="4983675"/>
            <a:ext cx="9657300" cy="1939500"/>
          </a:xfrm>
          <a:prstGeom prst="rect">
            <a:avLst/>
          </a:prstGeom>
          <a:noFill/>
          <a:ln>
            <a:noFill/>
          </a:ln>
        </p:spPr>
        <p:txBody>
          <a:bodyPr anchorCtr="0" anchor="t" bIns="0" lIns="0" spcFirstLastPara="1" rIns="0" wrap="square" tIns="0">
            <a:spAutoFit/>
          </a:bodyPr>
          <a:lstStyle/>
          <a:p>
            <a:pPr indent="-450850" lvl="0" marL="457200" rtl="0" algn="l">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Training embeddings worked better, as movie reviews often contain specific vocabulary and idiomatic expressions</a:t>
            </a:r>
            <a:endParaRPr sz="3500">
              <a:solidFill>
                <a:srgbClr val="FFFFFF"/>
              </a:solidFill>
              <a:latin typeface="Cambria Math"/>
              <a:ea typeface="Cambria Math"/>
              <a:cs typeface="Cambria Math"/>
              <a:sym typeface="Cambria Math"/>
            </a:endParaRPr>
          </a:p>
        </p:txBody>
      </p:sp>
      <p:sp>
        <p:nvSpPr>
          <p:cNvPr id="319" name="Google Shape;319;g2de4e5c034c_0_151"/>
          <p:cNvSpPr txBox="1"/>
          <p:nvPr/>
        </p:nvSpPr>
        <p:spPr>
          <a:xfrm>
            <a:off x="4315300" y="7238850"/>
            <a:ext cx="9657300" cy="1239000"/>
          </a:xfrm>
          <a:prstGeom prst="rect">
            <a:avLst/>
          </a:prstGeom>
          <a:noFill/>
          <a:ln>
            <a:noFill/>
          </a:ln>
        </p:spPr>
        <p:txBody>
          <a:bodyPr anchorCtr="0" anchor="t" bIns="0" lIns="0" spcFirstLastPara="1" rIns="0" wrap="square" tIns="0">
            <a:spAutoFit/>
          </a:bodyPr>
          <a:lstStyle/>
          <a:p>
            <a:pPr indent="-450850" lvl="0" marL="457200" rtl="0" algn="l">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LSTMs and BERTs are best suited, although more computationally heavy</a:t>
            </a:r>
            <a:endParaRPr sz="3500">
              <a:solidFill>
                <a:srgbClr val="FFFFFF"/>
              </a:solidFill>
              <a:latin typeface="Cambria Math"/>
              <a:ea typeface="Cambria Math"/>
              <a:cs typeface="Cambria Math"/>
              <a:sym typeface="Cambria Mat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23" name="Shape 323"/>
        <p:cNvGrpSpPr/>
        <p:nvPr/>
      </p:nvGrpSpPr>
      <p:grpSpPr>
        <a:xfrm>
          <a:off x="0" y="0"/>
          <a:ext cx="0" cy="0"/>
          <a:chOff x="0" y="0"/>
          <a:chExt cx="0" cy="0"/>
        </a:xfrm>
      </p:grpSpPr>
      <p:sp>
        <p:nvSpPr>
          <p:cNvPr id="324" name="Google Shape;324;g2de4e5c034c_0_224"/>
          <p:cNvSpPr txBox="1"/>
          <p:nvPr/>
        </p:nvSpPr>
        <p:spPr>
          <a:xfrm>
            <a:off x="2124306" y="1523096"/>
            <a:ext cx="14039400" cy="1354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8799"/>
              <a:buFont typeface="Arial"/>
              <a:buNone/>
            </a:pPr>
            <a:r>
              <a:rPr b="1" lang="en-US" sz="8799">
                <a:solidFill>
                  <a:srgbClr val="FFFFFF"/>
                </a:solidFill>
                <a:latin typeface="Cambria Math"/>
                <a:ea typeface="Cambria Math"/>
                <a:cs typeface="Cambria Math"/>
                <a:sym typeface="Cambria Math"/>
              </a:rPr>
              <a:t>Future Steps</a:t>
            </a:r>
            <a:endParaRPr b="0" i="0" sz="1400" u="none" cap="none" strike="noStrike">
              <a:solidFill>
                <a:srgbClr val="000000"/>
              </a:solidFill>
              <a:latin typeface="Cambria Math"/>
              <a:ea typeface="Cambria Math"/>
              <a:cs typeface="Cambria Math"/>
              <a:sym typeface="Cambria Math"/>
            </a:endParaRPr>
          </a:p>
        </p:txBody>
      </p:sp>
      <p:sp>
        <p:nvSpPr>
          <p:cNvPr id="325" name="Google Shape;325;g2de4e5c034c_0_224"/>
          <p:cNvSpPr/>
          <p:nvPr/>
        </p:nvSpPr>
        <p:spPr>
          <a:xfrm rot="1029957">
            <a:off x="13870072" y="-2334575"/>
            <a:ext cx="8271860" cy="790996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326" name="Google Shape;326;g2de4e5c034c_0_224"/>
          <p:cNvSpPr/>
          <p:nvPr/>
        </p:nvSpPr>
        <p:spPr>
          <a:xfrm rot="-9079258">
            <a:off x="-4756397" y="4617292"/>
            <a:ext cx="8277473" cy="791533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pic>
        <p:nvPicPr>
          <p:cNvPr id="327" name="Google Shape;327;g2de4e5c034c_0_224"/>
          <p:cNvPicPr preferRelativeResize="0"/>
          <p:nvPr/>
        </p:nvPicPr>
        <p:blipFill>
          <a:blip r:embed="rId4">
            <a:alphaModFix/>
          </a:blip>
          <a:stretch>
            <a:fillRect/>
          </a:stretch>
        </p:blipFill>
        <p:spPr>
          <a:xfrm>
            <a:off x="2793313" y="3429000"/>
            <a:ext cx="12701375" cy="632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15" name="Shape 115"/>
        <p:cNvGrpSpPr/>
        <p:nvPr/>
      </p:nvGrpSpPr>
      <p:grpSpPr>
        <a:xfrm>
          <a:off x="0" y="0"/>
          <a:ext cx="0" cy="0"/>
          <a:chOff x="0" y="0"/>
          <a:chExt cx="0" cy="0"/>
        </a:xfrm>
      </p:grpSpPr>
      <p:sp>
        <p:nvSpPr>
          <p:cNvPr id="116" name="Google Shape;116;g2de4e5c034c_0_21"/>
          <p:cNvSpPr txBox="1"/>
          <p:nvPr/>
        </p:nvSpPr>
        <p:spPr>
          <a:xfrm>
            <a:off x="2595519" y="3174550"/>
            <a:ext cx="11654400" cy="3151200"/>
          </a:xfrm>
          <a:prstGeom prst="rect">
            <a:avLst/>
          </a:prstGeom>
          <a:noFill/>
          <a:ln>
            <a:noFill/>
          </a:ln>
        </p:spPr>
        <p:txBody>
          <a:bodyPr anchorCtr="0" anchor="t" bIns="0" lIns="0" spcFirstLastPara="1" rIns="0" wrap="square" tIns="0">
            <a:spAutoFit/>
          </a:bodyPr>
          <a:lstStyle/>
          <a:p>
            <a:pPr indent="0" lvl="0" marL="0" rtl="0" algn="ctr">
              <a:lnSpc>
                <a:spcPct val="100993"/>
              </a:lnSpc>
              <a:spcBef>
                <a:spcPts val="0"/>
              </a:spcBef>
              <a:spcAft>
                <a:spcPts val="0"/>
              </a:spcAft>
              <a:buClr>
                <a:schemeClr val="dk1"/>
              </a:buClr>
              <a:buSzPts val="8457"/>
              <a:buFont typeface="Arial"/>
              <a:buNone/>
            </a:pPr>
            <a:r>
              <a:rPr b="1" lang="en-US" sz="2900">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b="1" lang="en-US" sz="2900">
                <a:solidFill>
                  <a:srgbClr val="64156F"/>
                </a:solidFill>
                <a:latin typeface="Poppins"/>
                <a:ea typeface="Poppins"/>
                <a:cs typeface="Poppins"/>
                <a:sym typeface="Poppins"/>
              </a:rPr>
              <a:t> </a:t>
            </a:r>
            <a:r>
              <a:rPr b="1" lang="en-US" sz="2900">
                <a:solidFill>
                  <a:schemeClr val="lt1"/>
                </a:solidFill>
                <a:latin typeface="Poppins"/>
                <a:ea typeface="Poppins"/>
                <a:cs typeface="Poppins"/>
                <a:sym typeface="Poppins"/>
              </a:rPr>
              <a:t>(...) I found some of the humour quite funny especially Alfred Molina’s character (...) </a:t>
            </a:r>
            <a:endParaRPr b="1" sz="2900">
              <a:solidFill>
                <a:schemeClr val="lt1"/>
              </a:solidFill>
              <a:latin typeface="Poppins"/>
              <a:ea typeface="Poppins"/>
              <a:cs typeface="Poppins"/>
              <a:sym typeface="Poppins"/>
            </a:endParaRPr>
          </a:p>
          <a:p>
            <a:pPr indent="0" lvl="0" marL="0" rtl="0" algn="ctr">
              <a:lnSpc>
                <a:spcPct val="100993"/>
              </a:lnSpc>
              <a:spcBef>
                <a:spcPts val="0"/>
              </a:spcBef>
              <a:spcAft>
                <a:spcPts val="0"/>
              </a:spcAft>
              <a:buClr>
                <a:schemeClr val="dk1"/>
              </a:buClr>
              <a:buSzPts val="8457"/>
              <a:buFont typeface="Arial"/>
              <a:buNone/>
            </a:pPr>
            <a:r>
              <a:rPr b="1" lang="en-US" sz="2900">
                <a:solidFill>
                  <a:srgbClr val="4D1354"/>
                </a:solidFill>
                <a:latin typeface="Poppins"/>
                <a:ea typeface="Poppins"/>
                <a:cs typeface="Poppins"/>
                <a:sym typeface="Poppins"/>
              </a:rPr>
              <a:t>I suggest you give it a go. Some parts are a bit poor and the acting needs polishing. But it's watchable.</a:t>
            </a:r>
            <a:endParaRPr b="1" sz="2900">
              <a:solidFill>
                <a:srgbClr val="4D1354"/>
              </a:solidFill>
              <a:latin typeface="Cambria Math"/>
              <a:ea typeface="Cambria Math"/>
              <a:cs typeface="Cambria Math"/>
              <a:sym typeface="Cambria Math"/>
            </a:endParaRPr>
          </a:p>
          <a:p>
            <a:pPr indent="0" lvl="0" marL="0" marR="0" rtl="0" algn="ctr">
              <a:lnSpc>
                <a:spcPct val="100993"/>
              </a:lnSpc>
              <a:spcBef>
                <a:spcPts val="0"/>
              </a:spcBef>
              <a:spcAft>
                <a:spcPts val="0"/>
              </a:spcAft>
              <a:buClr>
                <a:srgbClr val="000000"/>
              </a:buClr>
              <a:buSzPts val="8457"/>
              <a:buFont typeface="Arial"/>
              <a:buNone/>
            </a:pPr>
            <a:r>
              <a:t/>
            </a:r>
            <a:endParaRPr b="1" sz="2900">
              <a:solidFill>
                <a:srgbClr val="FFFFFF"/>
              </a:solidFill>
              <a:latin typeface="Poppins"/>
              <a:ea typeface="Poppins"/>
              <a:cs typeface="Poppins"/>
              <a:sym typeface="Poppins"/>
            </a:endParaRPr>
          </a:p>
        </p:txBody>
      </p:sp>
      <p:sp>
        <p:nvSpPr>
          <p:cNvPr id="117" name="Google Shape;117;g2de4e5c034c_0_21"/>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7/10</a:t>
            </a:r>
            <a:endParaRPr b="1" i="0" sz="2800" u="none" cap="none" strike="noStrike">
              <a:solidFill>
                <a:srgbClr val="4D1354"/>
              </a:solidFill>
              <a:latin typeface="Cambria Math"/>
              <a:ea typeface="Cambria Math"/>
              <a:cs typeface="Cambria Math"/>
              <a:sym typeface="Cambria Math"/>
            </a:endParaRPr>
          </a:p>
        </p:txBody>
      </p:sp>
      <p:sp>
        <p:nvSpPr>
          <p:cNvPr id="118" name="Google Shape;118;g2de4e5c034c_0_21"/>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19" name="Google Shape;119;g2de4e5c034c_0_21"/>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20" name="Google Shape;120;g2de4e5c034c_0_21"/>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24" name="Shape 124"/>
        <p:cNvGrpSpPr/>
        <p:nvPr/>
      </p:nvGrpSpPr>
      <p:grpSpPr>
        <a:xfrm>
          <a:off x="0" y="0"/>
          <a:ext cx="0" cy="0"/>
          <a:chOff x="0" y="0"/>
          <a:chExt cx="0" cy="0"/>
        </a:xfrm>
      </p:grpSpPr>
      <p:sp>
        <p:nvSpPr>
          <p:cNvPr id="125" name="Google Shape;125;g2de4e5c034c_0_29"/>
          <p:cNvSpPr txBox="1"/>
          <p:nvPr/>
        </p:nvSpPr>
        <p:spPr>
          <a:xfrm>
            <a:off x="2595519" y="3174550"/>
            <a:ext cx="11654400" cy="2700300"/>
          </a:xfrm>
          <a:prstGeom prst="rect">
            <a:avLst/>
          </a:prstGeom>
          <a:noFill/>
          <a:ln>
            <a:noFill/>
          </a:ln>
        </p:spPr>
        <p:txBody>
          <a:bodyPr anchorCtr="0" anchor="t" bIns="0" lIns="0" spcFirstLastPara="1" rIns="0" wrap="square" tIns="0">
            <a:spAutoFit/>
          </a:bodyPr>
          <a:lstStyle/>
          <a:p>
            <a:pPr indent="0" lvl="0" marL="0" marR="0" rtl="0" algn="ctr">
              <a:lnSpc>
                <a:spcPct val="100993"/>
              </a:lnSpc>
              <a:spcBef>
                <a:spcPts val="0"/>
              </a:spcBef>
              <a:spcAft>
                <a:spcPts val="0"/>
              </a:spcAft>
              <a:buClr>
                <a:srgbClr val="000000"/>
              </a:buClr>
              <a:buSzPts val="8457"/>
              <a:buFont typeface="Arial"/>
              <a:buNone/>
            </a:pPr>
            <a:r>
              <a:rPr b="1" lang="en-US" sz="2900">
                <a:solidFill>
                  <a:srgbClr val="FFFFFF"/>
                </a:solidFill>
                <a:latin typeface="Poppins"/>
                <a:ea typeface="Poppins"/>
                <a:cs typeface="Poppins"/>
                <a:sym typeface="Poppins"/>
              </a:rPr>
              <a:t>After some of the negative reviews i heard on this movie, i was doubtful of giving it a go, but i had £3.99 in my wallet &amp; thought i’d gamble on buying a ticket</a:t>
            </a:r>
            <a:r>
              <a:rPr b="1" lang="en-US" sz="2900">
                <a:solidFill>
                  <a:srgbClr val="64156F"/>
                </a:solidFill>
                <a:latin typeface="Poppins"/>
                <a:ea typeface="Poppins"/>
                <a:cs typeface="Poppins"/>
                <a:sym typeface="Poppins"/>
              </a:rPr>
              <a:t> </a:t>
            </a:r>
            <a:r>
              <a:rPr b="1" lang="en-US" sz="2900">
                <a:solidFill>
                  <a:schemeClr val="lt1"/>
                </a:solidFill>
                <a:latin typeface="Poppins"/>
                <a:ea typeface="Poppins"/>
                <a:cs typeface="Poppins"/>
                <a:sym typeface="Poppins"/>
              </a:rPr>
              <a:t>(...) I found some of the humour quite funny especially </a:t>
            </a:r>
            <a:r>
              <a:rPr b="1" lang="en-US" sz="2900">
                <a:solidFill>
                  <a:schemeClr val="lt1"/>
                </a:solidFill>
                <a:latin typeface="Poppins"/>
                <a:ea typeface="Poppins"/>
                <a:cs typeface="Poppins"/>
                <a:sym typeface="Poppins"/>
              </a:rPr>
              <a:t>Alfred Molina’s character</a:t>
            </a:r>
            <a:r>
              <a:rPr b="1" lang="en-US" sz="2900">
                <a:solidFill>
                  <a:schemeClr val="lt1"/>
                </a:solidFill>
                <a:latin typeface="Poppins"/>
                <a:ea typeface="Poppins"/>
                <a:cs typeface="Poppins"/>
                <a:sym typeface="Poppins"/>
              </a:rPr>
              <a:t> (...) </a:t>
            </a:r>
            <a:endParaRPr b="1" sz="2900">
              <a:solidFill>
                <a:schemeClr val="lt1"/>
              </a:solidFill>
              <a:latin typeface="Poppins"/>
              <a:ea typeface="Poppins"/>
              <a:cs typeface="Poppins"/>
              <a:sym typeface="Poppins"/>
            </a:endParaRPr>
          </a:p>
          <a:p>
            <a:pPr indent="0" lvl="0" marL="0" marR="0" rtl="0" algn="ctr">
              <a:lnSpc>
                <a:spcPct val="100993"/>
              </a:lnSpc>
              <a:spcBef>
                <a:spcPts val="0"/>
              </a:spcBef>
              <a:spcAft>
                <a:spcPts val="0"/>
              </a:spcAft>
              <a:buClr>
                <a:srgbClr val="000000"/>
              </a:buClr>
              <a:buSzPts val="8457"/>
              <a:buFont typeface="Arial"/>
              <a:buNone/>
            </a:pPr>
            <a:r>
              <a:rPr b="1" lang="en-US" sz="2900">
                <a:solidFill>
                  <a:schemeClr val="lt1"/>
                </a:solidFill>
                <a:latin typeface="Poppins"/>
                <a:ea typeface="Poppins"/>
                <a:cs typeface="Poppins"/>
                <a:sym typeface="Poppins"/>
              </a:rPr>
              <a:t>I suggest you give it a go. Some parts are a bit poor and the acting needs polishing. But it's watchable.</a:t>
            </a:r>
            <a:endParaRPr b="1" i="0" sz="2900" u="none" cap="none" strike="noStrike">
              <a:solidFill>
                <a:schemeClr val="lt1"/>
              </a:solidFill>
              <a:latin typeface="Cambria Math"/>
              <a:ea typeface="Cambria Math"/>
              <a:cs typeface="Cambria Math"/>
              <a:sym typeface="Cambria Math"/>
            </a:endParaRPr>
          </a:p>
        </p:txBody>
      </p:sp>
      <p:sp>
        <p:nvSpPr>
          <p:cNvPr id="126" name="Google Shape;126;g2de4e5c034c_0_29"/>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7/10</a:t>
            </a:r>
            <a:endParaRPr b="1" i="0" sz="2800" u="none" cap="none" strike="noStrike">
              <a:solidFill>
                <a:srgbClr val="4D1354"/>
              </a:solidFill>
              <a:latin typeface="Cambria Math"/>
              <a:ea typeface="Cambria Math"/>
              <a:cs typeface="Cambria Math"/>
              <a:sym typeface="Cambria Math"/>
            </a:endParaRPr>
          </a:p>
        </p:txBody>
      </p:sp>
      <p:sp>
        <p:nvSpPr>
          <p:cNvPr id="127" name="Google Shape;127;g2de4e5c034c_0_29"/>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28" name="Google Shape;128;g2de4e5c034c_0_29"/>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29" name="Google Shape;129;g2de4e5c034c_0_29"/>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33" name="Shape 133"/>
        <p:cNvGrpSpPr/>
        <p:nvPr/>
      </p:nvGrpSpPr>
      <p:grpSpPr>
        <a:xfrm>
          <a:off x="0" y="0"/>
          <a:ext cx="0" cy="0"/>
          <a:chOff x="0" y="0"/>
          <a:chExt cx="0" cy="0"/>
        </a:xfrm>
      </p:grpSpPr>
      <p:sp>
        <p:nvSpPr>
          <p:cNvPr id="134" name="Google Shape;134;g2de4e5c034c_0_37"/>
          <p:cNvSpPr txBox="1"/>
          <p:nvPr/>
        </p:nvSpPr>
        <p:spPr>
          <a:xfrm>
            <a:off x="2595519" y="3174550"/>
            <a:ext cx="11654400" cy="3151200"/>
          </a:xfrm>
          <a:prstGeom prst="rect">
            <a:avLst/>
          </a:prstGeom>
          <a:noFill/>
          <a:ln>
            <a:noFill/>
          </a:ln>
        </p:spPr>
        <p:txBody>
          <a:bodyPr anchorCtr="0" anchor="t" bIns="0" lIns="0" spcFirstLastPara="1" rIns="0" wrap="square" tIns="0">
            <a:spAutoFit/>
          </a:bodyPr>
          <a:lstStyle/>
          <a:p>
            <a:pPr indent="0" lvl="0" marL="0" rtl="0" algn="ctr">
              <a:lnSpc>
                <a:spcPct val="100993"/>
              </a:lnSpc>
              <a:spcBef>
                <a:spcPts val="0"/>
              </a:spcBef>
              <a:spcAft>
                <a:spcPts val="0"/>
              </a:spcAft>
              <a:buClr>
                <a:schemeClr val="dk1"/>
              </a:buClr>
              <a:buSzPts val="8457"/>
              <a:buFont typeface="Arial"/>
              <a:buNone/>
            </a:pPr>
            <a:r>
              <a:rPr b="1" lang="en-US" sz="2900">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b="1" lang="en-US" sz="2900">
                <a:solidFill>
                  <a:srgbClr val="64156F"/>
                </a:solidFill>
                <a:latin typeface="Poppins"/>
                <a:ea typeface="Poppins"/>
                <a:cs typeface="Poppins"/>
                <a:sym typeface="Poppins"/>
              </a:rPr>
              <a:t> </a:t>
            </a:r>
            <a:r>
              <a:rPr b="1" lang="en-US" sz="2900">
                <a:solidFill>
                  <a:schemeClr val="lt1"/>
                </a:solidFill>
                <a:latin typeface="Poppins"/>
                <a:ea typeface="Poppins"/>
                <a:cs typeface="Poppins"/>
                <a:sym typeface="Poppins"/>
              </a:rPr>
              <a:t>(...) I found some of the humour quite funny especially Alfred Molina’s character (...) </a:t>
            </a:r>
            <a:endParaRPr b="1" sz="2900">
              <a:solidFill>
                <a:schemeClr val="lt1"/>
              </a:solidFill>
              <a:latin typeface="Poppins"/>
              <a:ea typeface="Poppins"/>
              <a:cs typeface="Poppins"/>
              <a:sym typeface="Poppins"/>
            </a:endParaRPr>
          </a:p>
          <a:p>
            <a:pPr indent="0" lvl="0" marL="0" rtl="0" algn="ctr">
              <a:lnSpc>
                <a:spcPct val="100993"/>
              </a:lnSpc>
              <a:spcBef>
                <a:spcPts val="0"/>
              </a:spcBef>
              <a:spcAft>
                <a:spcPts val="0"/>
              </a:spcAft>
              <a:buClr>
                <a:schemeClr val="dk1"/>
              </a:buClr>
              <a:buSzPts val="8457"/>
              <a:buFont typeface="Arial"/>
              <a:buNone/>
            </a:pPr>
            <a:r>
              <a:rPr b="1" lang="en-US" sz="2900">
                <a:solidFill>
                  <a:schemeClr val="lt1"/>
                </a:solidFill>
                <a:latin typeface="Poppins"/>
                <a:ea typeface="Poppins"/>
                <a:cs typeface="Poppins"/>
                <a:sym typeface="Poppins"/>
              </a:rPr>
              <a:t>I suggest you give it a go. Some parts are a bit poor and the acting needs polishing. But it's watchable.</a:t>
            </a:r>
            <a:endParaRPr b="1" sz="2900">
              <a:solidFill>
                <a:schemeClr val="lt1"/>
              </a:solidFill>
              <a:latin typeface="Cambria Math"/>
              <a:ea typeface="Cambria Math"/>
              <a:cs typeface="Cambria Math"/>
              <a:sym typeface="Cambria Math"/>
            </a:endParaRPr>
          </a:p>
          <a:p>
            <a:pPr indent="0" lvl="0" marL="0" marR="0" rtl="0" algn="ctr">
              <a:lnSpc>
                <a:spcPct val="100993"/>
              </a:lnSpc>
              <a:spcBef>
                <a:spcPts val="0"/>
              </a:spcBef>
              <a:spcAft>
                <a:spcPts val="0"/>
              </a:spcAft>
              <a:buClr>
                <a:srgbClr val="000000"/>
              </a:buClr>
              <a:buSzPts val="8457"/>
              <a:buFont typeface="Arial"/>
              <a:buNone/>
            </a:pPr>
            <a:r>
              <a:t/>
            </a:r>
            <a:endParaRPr b="1" sz="2900">
              <a:solidFill>
                <a:srgbClr val="FFFFFF"/>
              </a:solidFill>
              <a:latin typeface="Poppins"/>
              <a:ea typeface="Poppins"/>
              <a:cs typeface="Poppins"/>
              <a:sym typeface="Poppins"/>
            </a:endParaRPr>
          </a:p>
        </p:txBody>
      </p:sp>
      <p:sp>
        <p:nvSpPr>
          <p:cNvPr id="135" name="Google Shape;135;g2de4e5c034c_0_37"/>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chemeClr val="lt1"/>
                </a:solidFill>
                <a:latin typeface="Poppins"/>
                <a:ea typeface="Poppins"/>
                <a:cs typeface="Poppins"/>
                <a:sym typeface="Poppins"/>
              </a:rPr>
              <a:t>7/10</a:t>
            </a:r>
            <a:endParaRPr b="1" i="0" sz="2800" u="none" cap="none" strike="noStrike">
              <a:solidFill>
                <a:schemeClr val="lt1"/>
              </a:solidFill>
              <a:latin typeface="Cambria Math"/>
              <a:ea typeface="Cambria Math"/>
              <a:cs typeface="Cambria Math"/>
              <a:sym typeface="Cambria Math"/>
            </a:endParaRPr>
          </a:p>
        </p:txBody>
      </p:sp>
      <p:sp>
        <p:nvSpPr>
          <p:cNvPr id="136" name="Google Shape;136;g2de4e5c034c_0_37"/>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37" name="Google Shape;137;g2de4e5c034c_0_37"/>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38" name="Google Shape;138;g2de4e5c034c_0_37"/>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42" name="Shape 142"/>
        <p:cNvGrpSpPr/>
        <p:nvPr/>
      </p:nvGrpSpPr>
      <p:grpSpPr>
        <a:xfrm>
          <a:off x="0" y="0"/>
          <a:ext cx="0" cy="0"/>
          <a:chOff x="0" y="0"/>
          <a:chExt cx="0" cy="0"/>
        </a:xfrm>
      </p:grpSpPr>
      <p:sp>
        <p:nvSpPr>
          <p:cNvPr id="143" name="Google Shape;143;g2de4e5c034c_0_45"/>
          <p:cNvSpPr txBox="1"/>
          <p:nvPr/>
        </p:nvSpPr>
        <p:spPr>
          <a:xfrm>
            <a:off x="2595519" y="3174550"/>
            <a:ext cx="11654400" cy="2700300"/>
          </a:xfrm>
          <a:prstGeom prst="rect">
            <a:avLst/>
          </a:prstGeom>
          <a:noFill/>
          <a:ln>
            <a:noFill/>
          </a:ln>
        </p:spPr>
        <p:txBody>
          <a:bodyPr anchorCtr="0" anchor="t" bIns="0" lIns="0" spcFirstLastPara="1" rIns="0" wrap="square" tIns="0">
            <a:spAutoFit/>
          </a:bodyPr>
          <a:lstStyle/>
          <a:p>
            <a:pPr indent="0" lvl="0" marL="0" marR="0" rtl="0" algn="ctr">
              <a:lnSpc>
                <a:spcPct val="100993"/>
              </a:lnSpc>
              <a:spcBef>
                <a:spcPts val="0"/>
              </a:spcBef>
              <a:spcAft>
                <a:spcPts val="0"/>
              </a:spcAft>
              <a:buClr>
                <a:srgbClr val="000000"/>
              </a:buClr>
              <a:buSzPts val="8457"/>
              <a:buFont typeface="Arial"/>
              <a:buNone/>
            </a:pPr>
            <a:r>
              <a:rPr b="1" lang="en-US" sz="2900">
                <a:solidFill>
                  <a:schemeClr val="lt1"/>
                </a:solidFill>
                <a:latin typeface="Poppins"/>
                <a:ea typeface="Poppins"/>
                <a:cs typeface="Poppins"/>
                <a:sym typeface="Poppins"/>
              </a:rPr>
              <a:t>This movie sucked. It really was a waste of my life. The acting was atrocious, the plot completely implausible. </a:t>
            </a:r>
            <a:r>
              <a:rPr b="1" lang="en-US" sz="2900">
                <a:solidFill>
                  <a:srgbClr val="4D1354"/>
                </a:solidFill>
                <a:latin typeface="Poppins"/>
                <a:ea typeface="Poppins"/>
                <a:cs typeface="Poppins"/>
                <a:sym typeface="Poppins"/>
              </a:rPr>
              <a:t>Long, long story short, these people get "terrorized" by this pathetic "crazed killer", but completely fail to fight back in any manner. (...) Like I said, this movie sucks. A complete joke. Don't let your girlfriend talk you into watching it.</a:t>
            </a:r>
            <a:endParaRPr b="1" sz="2900">
              <a:solidFill>
                <a:srgbClr val="4D1354"/>
              </a:solidFill>
              <a:latin typeface="Poppins"/>
              <a:ea typeface="Poppins"/>
              <a:cs typeface="Poppins"/>
              <a:sym typeface="Poppins"/>
            </a:endParaRPr>
          </a:p>
        </p:txBody>
      </p:sp>
      <p:sp>
        <p:nvSpPr>
          <p:cNvPr id="144" name="Google Shape;144;g2de4e5c034c_0_45"/>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1</a:t>
            </a:r>
            <a:r>
              <a:rPr b="1" lang="en-US" sz="7130">
                <a:solidFill>
                  <a:srgbClr val="4D1354"/>
                </a:solidFill>
                <a:latin typeface="Poppins"/>
                <a:ea typeface="Poppins"/>
                <a:cs typeface="Poppins"/>
                <a:sym typeface="Poppins"/>
              </a:rPr>
              <a:t>/10</a:t>
            </a:r>
            <a:endParaRPr b="1" i="0" sz="2800" u="none" cap="none" strike="noStrike">
              <a:solidFill>
                <a:srgbClr val="4D1354"/>
              </a:solidFill>
              <a:latin typeface="Cambria Math"/>
              <a:ea typeface="Cambria Math"/>
              <a:cs typeface="Cambria Math"/>
              <a:sym typeface="Cambria Math"/>
            </a:endParaRPr>
          </a:p>
        </p:txBody>
      </p:sp>
      <p:sp>
        <p:nvSpPr>
          <p:cNvPr id="145" name="Google Shape;145;g2de4e5c034c_0_45"/>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46" name="Google Shape;146;g2de4e5c034c_0_45"/>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47" name="Google Shape;147;g2de4e5c034c_0_45"/>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51" name="Shape 151"/>
        <p:cNvGrpSpPr/>
        <p:nvPr/>
      </p:nvGrpSpPr>
      <p:grpSpPr>
        <a:xfrm>
          <a:off x="0" y="0"/>
          <a:ext cx="0" cy="0"/>
          <a:chOff x="0" y="0"/>
          <a:chExt cx="0" cy="0"/>
        </a:xfrm>
      </p:grpSpPr>
      <p:sp>
        <p:nvSpPr>
          <p:cNvPr id="152" name="Google Shape;152;g2de4e5c034c_0_56"/>
          <p:cNvSpPr txBox="1"/>
          <p:nvPr/>
        </p:nvSpPr>
        <p:spPr>
          <a:xfrm>
            <a:off x="2595519" y="3174550"/>
            <a:ext cx="11654400" cy="2700300"/>
          </a:xfrm>
          <a:prstGeom prst="rect">
            <a:avLst/>
          </a:prstGeom>
          <a:noFill/>
          <a:ln>
            <a:noFill/>
          </a:ln>
        </p:spPr>
        <p:txBody>
          <a:bodyPr anchorCtr="0" anchor="t" bIns="0" lIns="0" spcFirstLastPara="1" rIns="0" wrap="square" tIns="0">
            <a:spAutoFit/>
          </a:bodyPr>
          <a:lstStyle/>
          <a:p>
            <a:pPr indent="0" lvl="0" marL="0" marR="0" rtl="0" algn="ctr">
              <a:lnSpc>
                <a:spcPct val="100993"/>
              </a:lnSpc>
              <a:spcBef>
                <a:spcPts val="0"/>
              </a:spcBef>
              <a:spcAft>
                <a:spcPts val="0"/>
              </a:spcAft>
              <a:buClr>
                <a:srgbClr val="000000"/>
              </a:buClr>
              <a:buSzPts val="8457"/>
              <a:buFont typeface="Arial"/>
              <a:buNone/>
            </a:pPr>
            <a:r>
              <a:rPr b="1" lang="en-US" sz="2900">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a:t>
            </a:r>
            <a:r>
              <a:rPr b="1" lang="en-US" sz="2900">
                <a:solidFill>
                  <a:srgbClr val="4D1354"/>
                </a:solidFill>
                <a:latin typeface="Poppins"/>
                <a:ea typeface="Poppins"/>
                <a:cs typeface="Poppins"/>
                <a:sym typeface="Poppins"/>
              </a:rPr>
              <a:t> Like I said, this movie sucks. A complete joke. Don't let your girlfriend talk you into watching it.</a:t>
            </a:r>
            <a:endParaRPr b="1" sz="2900">
              <a:solidFill>
                <a:srgbClr val="4D1354"/>
              </a:solidFill>
              <a:latin typeface="Poppins"/>
              <a:ea typeface="Poppins"/>
              <a:cs typeface="Poppins"/>
              <a:sym typeface="Poppins"/>
            </a:endParaRPr>
          </a:p>
        </p:txBody>
      </p:sp>
      <p:sp>
        <p:nvSpPr>
          <p:cNvPr id="153" name="Google Shape;153;g2de4e5c034c_0_56"/>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1/10</a:t>
            </a:r>
            <a:endParaRPr b="1" i="0" sz="2800" u="none" cap="none" strike="noStrike">
              <a:solidFill>
                <a:srgbClr val="4D1354"/>
              </a:solidFill>
              <a:latin typeface="Cambria Math"/>
              <a:ea typeface="Cambria Math"/>
              <a:cs typeface="Cambria Math"/>
              <a:sym typeface="Cambria Math"/>
            </a:endParaRPr>
          </a:p>
        </p:txBody>
      </p:sp>
      <p:sp>
        <p:nvSpPr>
          <p:cNvPr id="154" name="Google Shape;154;g2de4e5c034c_0_56"/>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55" name="Google Shape;155;g2de4e5c034c_0_56"/>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56" name="Google Shape;156;g2de4e5c034c_0_56"/>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60" name="Shape 160"/>
        <p:cNvGrpSpPr/>
        <p:nvPr/>
      </p:nvGrpSpPr>
      <p:grpSpPr>
        <a:xfrm>
          <a:off x="0" y="0"/>
          <a:ext cx="0" cy="0"/>
          <a:chOff x="0" y="0"/>
          <a:chExt cx="0" cy="0"/>
        </a:xfrm>
      </p:grpSpPr>
      <p:sp>
        <p:nvSpPr>
          <p:cNvPr id="161" name="Google Shape;161;g2de4e5c034c_0_64"/>
          <p:cNvSpPr txBox="1"/>
          <p:nvPr/>
        </p:nvSpPr>
        <p:spPr>
          <a:xfrm>
            <a:off x="2595519" y="3174550"/>
            <a:ext cx="11654400" cy="2700300"/>
          </a:xfrm>
          <a:prstGeom prst="rect">
            <a:avLst/>
          </a:prstGeom>
          <a:noFill/>
          <a:ln>
            <a:noFill/>
          </a:ln>
        </p:spPr>
        <p:txBody>
          <a:bodyPr anchorCtr="0" anchor="t" bIns="0" lIns="0" spcFirstLastPara="1" rIns="0" wrap="square" tIns="0">
            <a:spAutoFit/>
          </a:bodyPr>
          <a:lstStyle/>
          <a:p>
            <a:pPr indent="0" lvl="0" marL="0" marR="0" rtl="0" algn="ctr">
              <a:lnSpc>
                <a:spcPct val="100993"/>
              </a:lnSpc>
              <a:spcBef>
                <a:spcPts val="0"/>
              </a:spcBef>
              <a:spcAft>
                <a:spcPts val="0"/>
              </a:spcAft>
              <a:buClr>
                <a:srgbClr val="000000"/>
              </a:buClr>
              <a:buSzPts val="8457"/>
              <a:buFont typeface="Arial"/>
              <a:buNone/>
            </a:pPr>
            <a:r>
              <a:rPr b="1" lang="en-US" sz="2900">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b="1" sz="2900">
              <a:solidFill>
                <a:schemeClr val="lt1"/>
              </a:solidFill>
              <a:latin typeface="Poppins"/>
              <a:ea typeface="Poppins"/>
              <a:cs typeface="Poppins"/>
              <a:sym typeface="Poppins"/>
            </a:endParaRPr>
          </a:p>
        </p:txBody>
      </p:sp>
      <p:sp>
        <p:nvSpPr>
          <p:cNvPr id="162" name="Google Shape;162;g2de4e5c034c_0_64"/>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rgbClr val="4D1354"/>
                </a:solidFill>
                <a:latin typeface="Poppins"/>
                <a:ea typeface="Poppins"/>
                <a:cs typeface="Poppins"/>
                <a:sym typeface="Poppins"/>
              </a:rPr>
              <a:t>1/10</a:t>
            </a:r>
            <a:endParaRPr b="1" i="0" sz="2800" u="none" cap="none" strike="noStrike">
              <a:solidFill>
                <a:srgbClr val="4D1354"/>
              </a:solidFill>
              <a:latin typeface="Cambria Math"/>
              <a:ea typeface="Cambria Math"/>
              <a:cs typeface="Cambria Math"/>
              <a:sym typeface="Cambria Math"/>
            </a:endParaRPr>
          </a:p>
        </p:txBody>
      </p:sp>
      <p:sp>
        <p:nvSpPr>
          <p:cNvPr id="163" name="Google Shape;163;g2de4e5c034c_0_64"/>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64" name="Google Shape;164;g2de4e5c034c_0_64"/>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65" name="Google Shape;165;g2de4e5c034c_0_64"/>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69" name="Shape 169"/>
        <p:cNvGrpSpPr/>
        <p:nvPr/>
      </p:nvGrpSpPr>
      <p:grpSpPr>
        <a:xfrm>
          <a:off x="0" y="0"/>
          <a:ext cx="0" cy="0"/>
          <a:chOff x="0" y="0"/>
          <a:chExt cx="0" cy="0"/>
        </a:xfrm>
      </p:grpSpPr>
      <p:sp>
        <p:nvSpPr>
          <p:cNvPr id="170" name="Google Shape;170;g2de4e5c034c_0_72"/>
          <p:cNvSpPr txBox="1"/>
          <p:nvPr/>
        </p:nvSpPr>
        <p:spPr>
          <a:xfrm>
            <a:off x="2595519" y="3174550"/>
            <a:ext cx="11654400" cy="2700300"/>
          </a:xfrm>
          <a:prstGeom prst="rect">
            <a:avLst/>
          </a:prstGeom>
          <a:noFill/>
          <a:ln>
            <a:noFill/>
          </a:ln>
        </p:spPr>
        <p:txBody>
          <a:bodyPr anchorCtr="0" anchor="t" bIns="0" lIns="0" spcFirstLastPara="1" rIns="0" wrap="square" tIns="0">
            <a:spAutoFit/>
          </a:bodyPr>
          <a:lstStyle/>
          <a:p>
            <a:pPr indent="0" lvl="0" marL="0" marR="0" rtl="0" algn="ctr">
              <a:lnSpc>
                <a:spcPct val="100993"/>
              </a:lnSpc>
              <a:spcBef>
                <a:spcPts val="0"/>
              </a:spcBef>
              <a:spcAft>
                <a:spcPts val="0"/>
              </a:spcAft>
              <a:buClr>
                <a:srgbClr val="000000"/>
              </a:buClr>
              <a:buSzPts val="8457"/>
              <a:buFont typeface="Arial"/>
              <a:buNone/>
            </a:pPr>
            <a:r>
              <a:rPr b="1" lang="en-US" sz="2900">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b="1" sz="2900">
              <a:solidFill>
                <a:schemeClr val="lt1"/>
              </a:solidFill>
              <a:latin typeface="Poppins"/>
              <a:ea typeface="Poppins"/>
              <a:cs typeface="Poppins"/>
              <a:sym typeface="Poppins"/>
            </a:endParaRPr>
          </a:p>
        </p:txBody>
      </p:sp>
      <p:sp>
        <p:nvSpPr>
          <p:cNvPr id="171" name="Google Shape;171;g2de4e5c034c_0_72"/>
          <p:cNvSpPr txBox="1"/>
          <p:nvPr/>
        </p:nvSpPr>
        <p:spPr>
          <a:xfrm>
            <a:off x="7254836" y="6950168"/>
            <a:ext cx="2335800" cy="1097400"/>
          </a:xfrm>
          <a:prstGeom prst="rect">
            <a:avLst/>
          </a:prstGeom>
          <a:noFill/>
          <a:ln>
            <a:noFill/>
          </a:ln>
        </p:spPr>
        <p:txBody>
          <a:bodyPr anchorCtr="0" anchor="t" bIns="0" lIns="0" spcFirstLastPara="1" rIns="0" wrap="square" tIns="0">
            <a:spAutoFit/>
          </a:bodyPr>
          <a:lstStyle/>
          <a:p>
            <a:pPr indent="0" lvl="0" marL="0" marR="0" rtl="0" algn="ctr">
              <a:lnSpc>
                <a:spcPct val="101010"/>
              </a:lnSpc>
              <a:spcBef>
                <a:spcPts val="0"/>
              </a:spcBef>
              <a:spcAft>
                <a:spcPts val="0"/>
              </a:spcAft>
              <a:buClr>
                <a:srgbClr val="000000"/>
              </a:buClr>
              <a:buSzPts val="2800"/>
              <a:buFont typeface="Arial"/>
              <a:buNone/>
            </a:pPr>
            <a:r>
              <a:rPr b="1" lang="en-US" sz="7130">
                <a:solidFill>
                  <a:schemeClr val="lt1"/>
                </a:solidFill>
                <a:latin typeface="Poppins"/>
                <a:ea typeface="Poppins"/>
                <a:cs typeface="Poppins"/>
                <a:sym typeface="Poppins"/>
              </a:rPr>
              <a:t>1/10</a:t>
            </a:r>
            <a:endParaRPr b="1" i="0" sz="2800" u="none" cap="none" strike="noStrike">
              <a:solidFill>
                <a:schemeClr val="lt1"/>
              </a:solidFill>
              <a:latin typeface="Cambria Math"/>
              <a:ea typeface="Cambria Math"/>
              <a:cs typeface="Cambria Math"/>
              <a:sym typeface="Cambria Math"/>
            </a:endParaRPr>
          </a:p>
        </p:txBody>
      </p:sp>
      <p:sp>
        <p:nvSpPr>
          <p:cNvPr id="172" name="Google Shape;172;g2de4e5c034c_0_72"/>
          <p:cNvSpPr txBox="1"/>
          <p:nvPr/>
        </p:nvSpPr>
        <p:spPr>
          <a:xfrm>
            <a:off x="15125130" y="10325100"/>
            <a:ext cx="1744200" cy="915000"/>
          </a:xfrm>
          <a:prstGeom prst="rect">
            <a:avLst/>
          </a:prstGeom>
          <a:noFill/>
          <a:ln>
            <a:noFill/>
          </a:ln>
        </p:spPr>
        <p:txBody>
          <a:bodyPr anchorCtr="0" anchor="t" bIns="0" lIns="0" spcFirstLastPara="1" rIns="0" wrap="square" tIns="0">
            <a:spAutoFit/>
          </a:bodyPr>
          <a:lstStyle/>
          <a:p>
            <a:pPr indent="0" lvl="0" marL="0" marR="0" rtl="0" algn="ctr">
              <a:lnSpc>
                <a:spcPct val="100994"/>
              </a:lnSpc>
              <a:spcBef>
                <a:spcPts val="0"/>
              </a:spcBef>
              <a:spcAft>
                <a:spcPts val="0"/>
              </a:spcAft>
              <a:buClr>
                <a:srgbClr val="000000"/>
              </a:buClr>
              <a:buSzPts val="4425"/>
              <a:buFont typeface="Arial"/>
              <a:buNone/>
            </a:pPr>
            <a:r>
              <a:rPr b="1" i="0" lang="en-US" sz="4425" u="none" cap="none" strike="noStrike">
                <a:solidFill>
                  <a:srgbClr val="FFFFFF"/>
                </a:solidFill>
                <a:latin typeface="Poppins"/>
                <a:ea typeface="Poppins"/>
                <a:cs typeface="Poppins"/>
                <a:sym typeface="Poppins"/>
              </a:rPr>
              <a:t>400</a:t>
            </a:r>
            <a:endParaRPr b="0" i="0" sz="1400" u="none" cap="none" strike="noStrike">
              <a:solidFill>
                <a:srgbClr val="000000"/>
              </a:solidFill>
              <a:latin typeface="Arial"/>
              <a:ea typeface="Arial"/>
              <a:cs typeface="Arial"/>
              <a:sym typeface="Arial"/>
            </a:endParaRPr>
          </a:p>
          <a:p>
            <a:pPr indent="0" lvl="0" marL="0" marR="0" rtl="0" algn="ctr">
              <a:lnSpc>
                <a:spcPct val="100949"/>
              </a:lnSpc>
              <a:spcBef>
                <a:spcPts val="0"/>
              </a:spcBef>
              <a:spcAft>
                <a:spcPts val="0"/>
              </a:spcAft>
              <a:buClr>
                <a:srgbClr val="000000"/>
              </a:buClr>
              <a:buSzPts val="1475"/>
              <a:buFont typeface="Arial"/>
              <a:buNone/>
            </a:pPr>
            <a:r>
              <a:rPr b="1" i="0" lang="en-US" sz="1475" u="none" cap="none" strike="noStrike">
                <a:solidFill>
                  <a:srgbClr val="FFFFFF"/>
                </a:solidFill>
                <a:latin typeface="Poppins"/>
                <a:ea typeface="Poppins"/>
                <a:cs typeface="Poppins"/>
                <a:sym typeface="Poppins"/>
              </a:rPr>
              <a:t>students</a:t>
            </a:r>
            <a:endParaRPr b="0" i="0" sz="1400" u="none" cap="none" strike="noStrike">
              <a:solidFill>
                <a:srgbClr val="000000"/>
              </a:solidFill>
              <a:latin typeface="Arial"/>
              <a:ea typeface="Arial"/>
              <a:cs typeface="Arial"/>
              <a:sym typeface="Arial"/>
            </a:endParaRPr>
          </a:p>
        </p:txBody>
      </p:sp>
      <p:sp>
        <p:nvSpPr>
          <p:cNvPr id="173" name="Google Shape;173;g2de4e5c034c_0_72"/>
          <p:cNvSpPr/>
          <p:nvPr/>
        </p:nvSpPr>
        <p:spPr>
          <a:xfrm rot="310108">
            <a:off x="13243490" y="-2493981"/>
            <a:ext cx="8268030" cy="7906303"/>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3">
              <a:alphaModFix/>
            </a:blip>
            <a:stretch>
              <a:fillRect b="0" l="0" r="0" t="0"/>
            </a:stretch>
          </a:blipFill>
          <a:ln>
            <a:noFill/>
          </a:ln>
        </p:spPr>
      </p:sp>
      <p:sp>
        <p:nvSpPr>
          <p:cNvPr id="174" name="Google Shape;174;g2de4e5c034c_0_72"/>
          <p:cNvSpPr/>
          <p:nvPr/>
        </p:nvSpPr>
        <p:spPr>
          <a:xfrm rot="1209253">
            <a:off x="13579544" y="7146150"/>
            <a:ext cx="6143218" cy="7112265"/>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4">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